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6eaab64b4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6eaab64b4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6eaab64b4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6eaab64b4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6eaab64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6eaab64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6eaab64b4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6eaab64b4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6eaab64b4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6eaab64b4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6eaab64b4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6eaab64b4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6eaab64b4_0_2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6eaab64b4_0_2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6eaab64b4_0_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6eaab64b4_0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7152fb8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7152fb8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6eaab64b4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6eaab64b4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6eaab64b4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6eaab64b4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582713db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582713db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6eaab64b4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6eaab64b4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6eaab64b4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6eaab64b4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6fc8f81d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6fc8f81d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582713db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582713db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6eaab64b4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6eaab64b4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6eaab64b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6eaab64b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6eaab64b4_0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6eaab64b4_0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6eaab64b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6eaab64b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582713d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582713d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6eaab64b4_0_2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6eaab64b4_0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6eaab64b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6eaab64b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4758375" y="1445675"/>
            <a:ext cx="3753000" cy="2993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AutoNum type="arabicPeriod"/>
              <a:defRPr sz="1436">
                <a:latin typeface="Twentieth Century"/>
                <a:ea typeface="Twentieth Century"/>
                <a:cs typeface="Twentieth Century"/>
                <a:sym typeface="Twentieth Century"/>
              </a:defRPr>
            </a:lvl1pPr>
            <a:lvl2pPr indent="-317500" lvl="1" marL="914400">
              <a:lnSpc>
                <a:spcPct val="70000"/>
              </a:lnSpc>
              <a:spcBef>
                <a:spcPts val="1600"/>
              </a:spcBef>
              <a:spcAft>
                <a:spcPts val="0"/>
              </a:spcAft>
              <a:buClr>
                <a:srgbClr val="1482AB"/>
              </a:buClr>
              <a:buSzPts val="1400"/>
              <a:buFont typeface="Arial"/>
              <a:buAutoNum type="arabicPeriod"/>
              <a:defRPr sz="1084">
                <a:latin typeface="Twentieth Century"/>
                <a:ea typeface="Twentieth Century"/>
                <a:cs typeface="Twentieth Century"/>
                <a:sym typeface="Twentieth Century"/>
              </a:defRPr>
            </a:lvl2pPr>
            <a:lvl3pPr indent="-317500" lvl="2" marL="1371600">
              <a:spcBef>
                <a:spcPts val="0"/>
              </a:spcBef>
              <a:spcAft>
                <a:spcPts val="0"/>
              </a:spcAft>
              <a:buClr>
                <a:srgbClr val="000000"/>
              </a:buClr>
              <a:buSzPts val="1400"/>
              <a:buFont typeface="Arial"/>
              <a:buChar char="■"/>
              <a:defRPr/>
            </a:lvl3pPr>
            <a:lvl4pPr indent="-317500" lvl="3" marL="1828800">
              <a:spcBef>
                <a:spcPts val="1600"/>
              </a:spcBef>
              <a:spcAft>
                <a:spcPts val="0"/>
              </a:spcAft>
              <a:buClr>
                <a:srgbClr val="000000"/>
              </a:buClr>
              <a:buSzPts val="1400"/>
              <a:buFont typeface="Arial"/>
              <a:buChar char="●"/>
              <a:defRPr/>
            </a:lvl4pPr>
            <a:lvl5pPr indent="-317500" lvl="4" marL="2286000">
              <a:spcBef>
                <a:spcPts val="1600"/>
              </a:spcBef>
              <a:spcAft>
                <a:spcPts val="0"/>
              </a:spcAft>
              <a:buClr>
                <a:srgbClr val="000000"/>
              </a:buClr>
              <a:buSzPts val="1400"/>
              <a:buFont typeface="Arial"/>
              <a:buChar char="○"/>
              <a:defRPr/>
            </a:lvl5pPr>
            <a:lvl6pPr indent="-317500" lvl="5" marL="2743200">
              <a:spcBef>
                <a:spcPts val="1600"/>
              </a:spcBef>
              <a:spcAft>
                <a:spcPts val="0"/>
              </a:spcAft>
              <a:buClr>
                <a:srgbClr val="000000"/>
              </a:buClr>
              <a:buSzPts val="1400"/>
              <a:buFont typeface="Arial"/>
              <a:buChar char="■"/>
              <a:defRPr/>
            </a:lvl6pPr>
            <a:lvl7pPr indent="-317500" lvl="6" marL="3200400">
              <a:spcBef>
                <a:spcPts val="1600"/>
              </a:spcBef>
              <a:spcAft>
                <a:spcPts val="0"/>
              </a:spcAft>
              <a:buClr>
                <a:srgbClr val="000000"/>
              </a:buClr>
              <a:buSzPts val="1400"/>
              <a:buFont typeface="Arial"/>
              <a:buChar char="●"/>
              <a:defRPr/>
            </a:lvl7pPr>
            <a:lvl8pPr indent="-317500" lvl="7" marL="3657600">
              <a:spcBef>
                <a:spcPts val="1600"/>
              </a:spcBef>
              <a:spcAft>
                <a:spcPts val="0"/>
              </a:spcAft>
              <a:buClr>
                <a:srgbClr val="000000"/>
              </a:buClr>
              <a:buSzPts val="1400"/>
              <a:buFont typeface="Arial"/>
              <a:buChar char="○"/>
              <a:defRPr/>
            </a:lvl8pPr>
            <a:lvl9pPr indent="-317500" lvl="8" marL="4114800">
              <a:spcBef>
                <a:spcPts val="1600"/>
              </a:spcBef>
              <a:spcAft>
                <a:spcPts val="1600"/>
              </a:spcAft>
              <a:buClr>
                <a:srgbClr val="000000"/>
              </a:buClr>
              <a:buSzPts val="1400"/>
              <a:buFont typeface="Arial"/>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gif"/><Relationship Id="rId4" Type="http://schemas.openxmlformats.org/officeDocument/2006/relationships/image" Target="../media/image6.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572250" y="1818125"/>
            <a:ext cx="3087000" cy="1448100"/>
          </a:xfrm>
          <a:prstGeom prst="rect">
            <a:avLst/>
          </a:prstGeom>
        </p:spPr>
        <p:txBody>
          <a:bodyPr anchorCtr="0" anchor="ctr" bIns="91425" lIns="0" spcFirstLastPara="1" rIns="91425" wrap="square" tIns="91425">
            <a:noAutofit/>
          </a:bodyPr>
          <a:lstStyle/>
          <a:p>
            <a:pPr indent="0" lvl="0" marL="457200" rtl="0" algn="ctr">
              <a:spcBef>
                <a:spcPts val="0"/>
              </a:spcBef>
              <a:spcAft>
                <a:spcPts val="0"/>
              </a:spcAft>
              <a:buNone/>
            </a:pPr>
            <a:r>
              <a:rPr lang="es" sz="3500">
                <a:latin typeface="Twentieth Century"/>
                <a:ea typeface="Twentieth Century"/>
                <a:cs typeface="Twentieth Century"/>
                <a:sym typeface="Twentieth Century"/>
              </a:rPr>
              <a:t>DISEÑANDO </a:t>
            </a:r>
            <a:r>
              <a:rPr lang="es" sz="3500">
                <a:latin typeface="Twentieth Century"/>
                <a:ea typeface="Twentieth Century"/>
                <a:cs typeface="Twentieth Century"/>
                <a:sym typeface="Twentieth Century"/>
              </a:rPr>
              <a:t>JUEGOS EN</a:t>
            </a:r>
            <a:r>
              <a:rPr lang="es" sz="3500">
                <a:latin typeface="Twentieth Century"/>
                <a:ea typeface="Twentieth Century"/>
                <a:cs typeface="Twentieth Century"/>
                <a:sym typeface="Twentieth Century"/>
              </a:rPr>
              <a:t> </a:t>
            </a:r>
            <a:r>
              <a:rPr lang="es" sz="3500">
                <a:latin typeface="Twentieth Century"/>
                <a:ea typeface="Twentieth Century"/>
                <a:cs typeface="Twentieth Century"/>
                <a:sym typeface="Twentieth Century"/>
              </a:rPr>
              <a:t>SUPERFICIES ORIENTABLES</a:t>
            </a:r>
            <a:endParaRPr sz="3500">
              <a:latin typeface="Twentieth Century"/>
              <a:ea typeface="Twentieth Century"/>
              <a:cs typeface="Twentieth Century"/>
              <a:sym typeface="Twentieth Century"/>
            </a:endParaRPr>
          </a:p>
        </p:txBody>
      </p:sp>
      <p:sp>
        <p:nvSpPr>
          <p:cNvPr id="129" name="Google Shape;129;p13"/>
          <p:cNvSpPr txBox="1"/>
          <p:nvPr>
            <p:ph idx="1" type="subTitle"/>
          </p:nvPr>
        </p:nvSpPr>
        <p:spPr>
          <a:xfrm>
            <a:off x="4991150" y="1818125"/>
            <a:ext cx="2580600" cy="14982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rgbClr val="000000"/>
              </a:buClr>
              <a:buFont typeface="Arial"/>
              <a:buNone/>
            </a:pPr>
            <a:r>
              <a:rPr lang="es" sz="1574">
                <a:solidFill>
                  <a:srgbClr val="0D0D0D"/>
                </a:solidFill>
                <a:latin typeface="Twentieth Century"/>
                <a:ea typeface="Twentieth Century"/>
                <a:cs typeface="Twentieth Century"/>
                <a:sym typeface="Twentieth Century"/>
              </a:rPr>
              <a:t>Alberto Jesús Durán López</a:t>
            </a:r>
            <a:endParaRPr sz="1574">
              <a:solidFill>
                <a:srgbClr val="000000"/>
              </a:solidFill>
              <a:latin typeface="Arial"/>
              <a:ea typeface="Arial"/>
              <a:cs typeface="Arial"/>
              <a:sym typeface="Arial"/>
            </a:endParaRPr>
          </a:p>
          <a:p>
            <a:pPr indent="0" lvl="0" marL="0" rtl="0" algn="l">
              <a:lnSpc>
                <a:spcPct val="90000"/>
              </a:lnSpc>
              <a:spcBef>
                <a:spcPts val="201"/>
              </a:spcBef>
              <a:spcAft>
                <a:spcPts val="0"/>
              </a:spcAft>
              <a:buClr>
                <a:srgbClr val="000000"/>
              </a:buClr>
              <a:buFont typeface="Arial"/>
              <a:buNone/>
            </a:pPr>
            <a:r>
              <a:rPr lang="es" sz="1574">
                <a:solidFill>
                  <a:srgbClr val="0D0D0D"/>
                </a:solidFill>
                <a:latin typeface="Twentieth Century"/>
                <a:ea typeface="Twentieth Century"/>
                <a:cs typeface="Twentieth Century"/>
                <a:sym typeface="Twentieth Century"/>
              </a:rPr>
              <a:t>Elena Tudela Castro</a:t>
            </a:r>
            <a:endParaRPr sz="1574">
              <a:solidFill>
                <a:srgbClr val="000000"/>
              </a:solidFill>
              <a:latin typeface="Arial"/>
              <a:ea typeface="Arial"/>
              <a:cs typeface="Arial"/>
              <a:sym typeface="Arial"/>
            </a:endParaRPr>
          </a:p>
          <a:p>
            <a:pPr indent="0" lvl="0" marL="0" rtl="0" algn="l">
              <a:lnSpc>
                <a:spcPct val="90000"/>
              </a:lnSpc>
              <a:spcBef>
                <a:spcPts val="201"/>
              </a:spcBef>
              <a:spcAft>
                <a:spcPts val="0"/>
              </a:spcAft>
              <a:buClr>
                <a:srgbClr val="000000"/>
              </a:buClr>
              <a:buFont typeface="Arial"/>
              <a:buNone/>
            </a:pPr>
            <a:r>
              <a:rPr lang="es" sz="1574">
                <a:solidFill>
                  <a:srgbClr val="0D0D0D"/>
                </a:solidFill>
                <a:latin typeface="Twentieth Century"/>
                <a:ea typeface="Twentieth Century"/>
                <a:cs typeface="Twentieth Century"/>
                <a:sym typeface="Twentieth Century"/>
              </a:rPr>
              <a:t>Francisco Gallego Salido</a:t>
            </a:r>
            <a:endParaRPr sz="1574">
              <a:solidFill>
                <a:srgbClr val="000000"/>
              </a:solidFill>
              <a:latin typeface="Arial"/>
              <a:ea typeface="Arial"/>
              <a:cs typeface="Arial"/>
              <a:sym typeface="Arial"/>
            </a:endParaRPr>
          </a:p>
          <a:p>
            <a:pPr indent="0" lvl="0" marL="0" rtl="0" algn="l">
              <a:lnSpc>
                <a:spcPct val="90000"/>
              </a:lnSpc>
              <a:spcBef>
                <a:spcPts val="201"/>
              </a:spcBef>
              <a:spcAft>
                <a:spcPts val="0"/>
              </a:spcAft>
              <a:buClr>
                <a:srgbClr val="000000"/>
              </a:buClr>
              <a:buFont typeface="Arial"/>
              <a:buNone/>
            </a:pPr>
            <a:r>
              <a:rPr lang="es" sz="1574">
                <a:solidFill>
                  <a:srgbClr val="0D0D0D"/>
                </a:solidFill>
                <a:latin typeface="Twentieth Century"/>
                <a:ea typeface="Twentieth Century"/>
                <a:cs typeface="Twentieth Century"/>
                <a:sym typeface="Twentieth Century"/>
              </a:rPr>
              <a:t>Raimundo Morales Solier</a:t>
            </a:r>
            <a:endParaRPr sz="1574">
              <a:solidFill>
                <a:srgbClr val="000000"/>
              </a:solidFill>
              <a:latin typeface="Arial"/>
              <a:ea typeface="Arial"/>
              <a:cs typeface="Arial"/>
              <a:sym typeface="Arial"/>
            </a:endParaRPr>
          </a:p>
          <a:p>
            <a:pPr indent="0" lvl="0" marL="0" rtl="0" algn="l">
              <a:lnSpc>
                <a:spcPct val="90000"/>
              </a:lnSpc>
              <a:spcBef>
                <a:spcPts val="201"/>
              </a:spcBef>
              <a:spcAft>
                <a:spcPts val="0"/>
              </a:spcAft>
              <a:buClr>
                <a:srgbClr val="000000"/>
              </a:buClr>
              <a:buFont typeface="Arial"/>
              <a:buNone/>
            </a:pPr>
            <a:r>
              <a:rPr lang="es" sz="1574">
                <a:solidFill>
                  <a:srgbClr val="0D0D0D"/>
                </a:solidFill>
                <a:latin typeface="Twentieth Century"/>
                <a:ea typeface="Twentieth Century"/>
                <a:cs typeface="Twentieth Century"/>
                <a:sym typeface="Twentieth Century"/>
              </a:rPr>
              <a:t>Simón López Vico</a:t>
            </a:r>
            <a:endParaRPr sz="1500"/>
          </a:p>
        </p:txBody>
      </p:sp>
      <p:cxnSp>
        <p:nvCxnSpPr>
          <p:cNvPr id="130" name="Google Shape;130;p13"/>
          <p:cNvCxnSpPr/>
          <p:nvPr/>
        </p:nvCxnSpPr>
        <p:spPr>
          <a:xfrm>
            <a:off x="4838600" y="1826850"/>
            <a:ext cx="9000" cy="1498500"/>
          </a:xfrm>
          <a:prstGeom prst="straightConnector1">
            <a:avLst/>
          </a:prstGeom>
          <a:noFill/>
          <a:ln cap="flat" cmpd="sng" w="38100">
            <a:solidFill>
              <a:srgbClr val="4A86E8"/>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2.2. </a:t>
            </a:r>
            <a:r>
              <a:rPr lang="es" sz="1600" u="sng"/>
              <a:t>Explicación en un plano finito</a:t>
            </a:r>
            <a:endParaRPr sz="1600" u="sng"/>
          </a:p>
        </p:txBody>
      </p:sp>
      <p:sp>
        <p:nvSpPr>
          <p:cNvPr id="192" name="Google Shape;192;p22"/>
          <p:cNvSpPr txBox="1"/>
          <p:nvPr>
            <p:ph idx="1" type="body"/>
          </p:nvPr>
        </p:nvSpPr>
        <p:spPr>
          <a:xfrm>
            <a:off x="819150" y="1347750"/>
            <a:ext cx="3686100" cy="6429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PLANO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sp>
        <p:nvSpPr>
          <p:cNvPr id="193" name="Google Shape;193;p22"/>
          <p:cNvSpPr txBox="1"/>
          <p:nvPr>
            <p:ph idx="2" type="body"/>
          </p:nvPr>
        </p:nvSpPr>
        <p:spPr>
          <a:xfrm>
            <a:off x="4638750" y="1347750"/>
            <a:ext cx="3686100" cy="4524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JUEGO EN UN PLANO</a:t>
            </a:r>
            <a:endParaRPr/>
          </a:p>
        </p:txBody>
      </p:sp>
      <p:sp>
        <p:nvSpPr>
          <p:cNvPr id="194" name="Google Shape;194;p22"/>
          <p:cNvSpPr/>
          <p:nvPr/>
        </p:nvSpPr>
        <p:spPr>
          <a:xfrm>
            <a:off x="1228048" y="1990648"/>
            <a:ext cx="2868300" cy="2779200"/>
          </a:xfrm>
          <a:prstGeom prst="rect">
            <a:avLst/>
          </a:prstGeom>
          <a:solidFill>
            <a:srgbClr val="FFFFFF"/>
          </a:solidFill>
          <a:ln cap="flat" cmpd="sng" w="25400">
            <a:solidFill>
              <a:srgbClr val="147EA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95" name="Google Shape;195;p22"/>
          <p:cNvPicPr preferRelativeResize="0"/>
          <p:nvPr/>
        </p:nvPicPr>
        <p:blipFill>
          <a:blip r:embed="rId3">
            <a:alphaModFix/>
          </a:blip>
          <a:stretch>
            <a:fillRect/>
          </a:stretch>
        </p:blipFill>
        <p:spPr>
          <a:xfrm>
            <a:off x="5047650" y="1990650"/>
            <a:ext cx="2868301" cy="2779201"/>
          </a:xfrm>
          <a:prstGeom prst="rect">
            <a:avLst/>
          </a:prstGeom>
          <a:noFill/>
          <a:ln cap="flat" cmpd="sng" w="38100">
            <a:solidFill>
              <a:srgbClr val="335B74"/>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819150" y="845600"/>
            <a:ext cx="7505700" cy="4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2.3. </a:t>
            </a:r>
            <a:r>
              <a:rPr lang="es" sz="1600" u="sng"/>
              <a:t>Juego en el Cilindro</a:t>
            </a:r>
            <a:endParaRPr sz="1600" u="sng"/>
          </a:p>
        </p:txBody>
      </p:sp>
      <p:sp>
        <p:nvSpPr>
          <p:cNvPr id="201" name="Google Shape;201;p23"/>
          <p:cNvSpPr txBox="1"/>
          <p:nvPr>
            <p:ph idx="1" type="body"/>
          </p:nvPr>
        </p:nvSpPr>
        <p:spPr>
          <a:xfrm>
            <a:off x="819150" y="1329800"/>
            <a:ext cx="3686100" cy="6609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CILINDRO</a:t>
            </a:r>
            <a:endParaRPr/>
          </a:p>
        </p:txBody>
      </p:sp>
      <p:sp>
        <p:nvSpPr>
          <p:cNvPr id="202" name="Google Shape;202;p23"/>
          <p:cNvSpPr txBox="1"/>
          <p:nvPr>
            <p:ph idx="2" type="body"/>
          </p:nvPr>
        </p:nvSpPr>
        <p:spPr>
          <a:xfrm>
            <a:off x="4638675" y="1329800"/>
            <a:ext cx="3686100" cy="6609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JUEGO EN EL CILINDRO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pic>
        <p:nvPicPr>
          <p:cNvPr id="203" name="Google Shape;203;p23"/>
          <p:cNvPicPr preferRelativeResize="0"/>
          <p:nvPr/>
        </p:nvPicPr>
        <p:blipFill>
          <a:blip r:embed="rId3">
            <a:alphaModFix/>
          </a:blip>
          <a:stretch>
            <a:fillRect/>
          </a:stretch>
        </p:blipFill>
        <p:spPr>
          <a:xfrm>
            <a:off x="4847875" y="1793950"/>
            <a:ext cx="3267725" cy="2631000"/>
          </a:xfrm>
          <a:prstGeom prst="rect">
            <a:avLst/>
          </a:prstGeom>
          <a:noFill/>
          <a:ln>
            <a:noFill/>
          </a:ln>
        </p:spPr>
      </p:pic>
      <p:pic>
        <p:nvPicPr>
          <p:cNvPr id="204" name="Google Shape;204;p23"/>
          <p:cNvPicPr preferRelativeResize="0"/>
          <p:nvPr/>
        </p:nvPicPr>
        <p:blipFill>
          <a:blip r:embed="rId4">
            <a:alphaModFix/>
          </a:blip>
          <a:stretch>
            <a:fillRect/>
          </a:stretch>
        </p:blipFill>
        <p:spPr>
          <a:xfrm>
            <a:off x="974750" y="2146138"/>
            <a:ext cx="3374900" cy="2383825"/>
          </a:xfrm>
          <a:prstGeom prst="rect">
            <a:avLst/>
          </a:prstGeom>
          <a:noFill/>
          <a:ln>
            <a:noFill/>
          </a:ln>
        </p:spPr>
      </p:pic>
      <p:sp>
        <p:nvSpPr>
          <p:cNvPr id="205" name="Google Shape;205;p23"/>
          <p:cNvSpPr/>
          <p:nvPr/>
        </p:nvSpPr>
        <p:spPr>
          <a:xfrm>
            <a:off x="2438700" y="2282800"/>
            <a:ext cx="447000" cy="248400"/>
          </a:xfrm>
          <a:prstGeom prst="rightArrow">
            <a:avLst>
              <a:gd fmla="val 50000" name="adj1"/>
              <a:gd fmla="val 50000" name="adj2"/>
            </a:avLst>
          </a:prstGeom>
          <a:solidFill>
            <a:srgbClr val="FF0000"/>
          </a:solid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6" name="Google Shape;206;p23"/>
          <p:cNvSpPr/>
          <p:nvPr/>
        </p:nvSpPr>
        <p:spPr>
          <a:xfrm>
            <a:off x="2438700" y="4179425"/>
            <a:ext cx="447000" cy="248400"/>
          </a:xfrm>
          <a:prstGeom prst="rightArrow">
            <a:avLst>
              <a:gd fmla="val 50000" name="adj1"/>
              <a:gd fmla="val 50000" name="adj2"/>
            </a:avLst>
          </a:prstGeom>
          <a:solidFill>
            <a:srgbClr val="FF0000"/>
          </a:solid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207" name="Google Shape;207;p23"/>
          <p:cNvPicPr preferRelativeResize="0"/>
          <p:nvPr/>
        </p:nvPicPr>
        <p:blipFill rotWithShape="1">
          <a:blip r:embed="rId5">
            <a:alphaModFix/>
          </a:blip>
          <a:srcRect b="51807" l="14524" r="19633" t="0"/>
          <a:stretch/>
        </p:blipFill>
        <p:spPr>
          <a:xfrm>
            <a:off x="5081450" y="582550"/>
            <a:ext cx="2800575" cy="54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 Buscaminas</a:t>
            </a:r>
            <a:endParaRPr/>
          </a:p>
        </p:txBody>
      </p:sp>
      <p:sp>
        <p:nvSpPr>
          <p:cNvPr id="213" name="Google Shape;213;p24"/>
          <p:cNvSpPr txBox="1"/>
          <p:nvPr>
            <p:ph idx="1" type="subTitle"/>
          </p:nvPr>
        </p:nvSpPr>
        <p:spPr>
          <a:xfrm>
            <a:off x="819150" y="1479950"/>
            <a:ext cx="5859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3.1. </a:t>
            </a:r>
            <a:r>
              <a:rPr lang="es" u="sng"/>
              <a:t>Reglas del juego</a:t>
            </a:r>
            <a:endParaRPr u="sng"/>
          </a:p>
        </p:txBody>
      </p:sp>
      <p:sp>
        <p:nvSpPr>
          <p:cNvPr id="214" name="Google Shape;214;p24"/>
          <p:cNvSpPr txBox="1"/>
          <p:nvPr>
            <p:ph idx="2" type="body"/>
          </p:nvPr>
        </p:nvSpPr>
        <p:spPr>
          <a:xfrm>
            <a:off x="819150" y="1814550"/>
            <a:ext cx="4098600" cy="2555400"/>
          </a:xfrm>
          <a:prstGeom prst="rect">
            <a:avLst/>
          </a:prstGeom>
        </p:spPr>
        <p:txBody>
          <a:bodyPr anchorCtr="0" anchor="t" bIns="91425" lIns="91425" spcFirstLastPara="1" rIns="91425" wrap="square" tIns="91425">
            <a:noAutofit/>
          </a:bodyPr>
          <a:lstStyle/>
          <a:p>
            <a:pPr indent="0" lvl="0" marL="0" rtl="0" algn="l">
              <a:lnSpc>
                <a:spcPct val="108000"/>
              </a:lnSpc>
              <a:spcBef>
                <a:spcPts val="600"/>
              </a:spcBef>
              <a:spcAft>
                <a:spcPts val="0"/>
              </a:spcAft>
              <a:buNone/>
            </a:pPr>
            <a:r>
              <a:rPr lang="es">
                <a:latin typeface="Nunito"/>
                <a:ea typeface="Nunito"/>
                <a:cs typeface="Nunito"/>
                <a:sym typeface="Nunito"/>
              </a:rPr>
              <a:t>El juego consiste en despejar todas las casillas de un tablero que no oculten una mina. La casillas pueden esconder 3 valores:</a:t>
            </a:r>
            <a:endParaRPr>
              <a:latin typeface="Nunito"/>
              <a:ea typeface="Nunito"/>
              <a:cs typeface="Nunito"/>
              <a:sym typeface="Nunito"/>
            </a:endParaRPr>
          </a:p>
          <a:p>
            <a:pPr indent="-311150" lvl="0" marL="457200" rtl="0" algn="l">
              <a:lnSpc>
                <a:spcPct val="108000"/>
              </a:lnSpc>
              <a:spcBef>
                <a:spcPts val="600"/>
              </a:spcBef>
              <a:spcAft>
                <a:spcPts val="0"/>
              </a:spcAft>
              <a:buSzPts val="1300"/>
              <a:buFont typeface="Nunito"/>
              <a:buChar char="●"/>
            </a:pPr>
            <a:r>
              <a:rPr b="1" lang="es">
                <a:latin typeface="Nunito"/>
                <a:ea typeface="Nunito"/>
                <a:cs typeface="Nunito"/>
                <a:sym typeface="Nunito"/>
              </a:rPr>
              <a:t>Un valor:</a:t>
            </a:r>
            <a:r>
              <a:rPr lang="es">
                <a:latin typeface="Nunito"/>
                <a:ea typeface="Nunito"/>
                <a:cs typeface="Nunito"/>
                <a:sym typeface="Nunito"/>
              </a:rPr>
              <a:t> Indica el número de minas que hay en su 8-entorno (sin salirse del tablero)</a:t>
            </a:r>
            <a:endParaRPr>
              <a:latin typeface="Nunito"/>
              <a:ea typeface="Nunito"/>
              <a:cs typeface="Nunito"/>
              <a:sym typeface="Nunito"/>
            </a:endParaRPr>
          </a:p>
          <a:p>
            <a:pPr indent="-311150" lvl="0" marL="457200" rtl="0" algn="l">
              <a:lnSpc>
                <a:spcPct val="108000"/>
              </a:lnSpc>
              <a:spcBef>
                <a:spcPts val="0"/>
              </a:spcBef>
              <a:spcAft>
                <a:spcPts val="0"/>
              </a:spcAft>
              <a:buSzPts val="1300"/>
              <a:buFont typeface="Nunito"/>
              <a:buChar char="●"/>
            </a:pPr>
            <a:r>
              <a:rPr b="1" lang="es">
                <a:latin typeface="Nunito"/>
                <a:ea typeface="Nunito"/>
                <a:cs typeface="Nunito"/>
                <a:sym typeface="Nunito"/>
              </a:rPr>
              <a:t>Una mina:</a:t>
            </a:r>
            <a:r>
              <a:rPr lang="es">
                <a:latin typeface="Nunito"/>
                <a:ea typeface="Nunito"/>
                <a:cs typeface="Nunito"/>
                <a:sym typeface="Nunito"/>
              </a:rPr>
              <a:t> Si se descubre una casilla con una mina se pierde automáticamente la partida.</a:t>
            </a:r>
            <a:endParaRPr>
              <a:latin typeface="Nunito"/>
              <a:ea typeface="Nunito"/>
              <a:cs typeface="Nunito"/>
              <a:sym typeface="Nunito"/>
            </a:endParaRPr>
          </a:p>
          <a:p>
            <a:pPr indent="-311150" lvl="0" marL="457200" rtl="0" algn="l">
              <a:lnSpc>
                <a:spcPct val="108000"/>
              </a:lnSpc>
              <a:spcBef>
                <a:spcPts val="0"/>
              </a:spcBef>
              <a:spcAft>
                <a:spcPts val="0"/>
              </a:spcAft>
              <a:buSzPts val="1300"/>
              <a:buFont typeface="Nunito"/>
              <a:buChar char="●"/>
            </a:pPr>
            <a:r>
              <a:rPr b="1" lang="es">
                <a:latin typeface="Nunito"/>
                <a:ea typeface="Nunito"/>
                <a:cs typeface="Nunito"/>
                <a:sym typeface="Nunito"/>
              </a:rPr>
              <a:t>Una casilla vacía:</a:t>
            </a:r>
            <a:r>
              <a:rPr lang="es">
                <a:latin typeface="Nunito"/>
                <a:ea typeface="Nunito"/>
                <a:cs typeface="Nunito"/>
                <a:sym typeface="Nunito"/>
              </a:rPr>
              <a:t> No contiene ni en esa casilla ni en su 8-entorno ninguna mina luego tanto esta casilla como su vecindario se descubren.</a:t>
            </a:r>
            <a:endParaRPr>
              <a:latin typeface="Nunito"/>
              <a:ea typeface="Nunito"/>
              <a:cs typeface="Nunito"/>
              <a:sym typeface="Nunito"/>
            </a:endParaRPr>
          </a:p>
          <a:p>
            <a:pPr indent="0" lvl="0" marL="0" rtl="0" algn="l">
              <a:spcBef>
                <a:spcPts val="200"/>
              </a:spcBef>
              <a:spcAft>
                <a:spcPts val="1600"/>
              </a:spcAft>
              <a:buNone/>
            </a:pPr>
            <a:r>
              <a:t/>
            </a:r>
            <a:endParaRPr>
              <a:latin typeface="Twentieth Century"/>
              <a:ea typeface="Twentieth Century"/>
              <a:cs typeface="Twentieth Century"/>
              <a:sym typeface="Twentieth Century"/>
            </a:endParaRPr>
          </a:p>
        </p:txBody>
      </p:sp>
      <p:pic>
        <p:nvPicPr>
          <p:cNvPr id="215" name="Google Shape;215;p24"/>
          <p:cNvPicPr preferRelativeResize="0"/>
          <p:nvPr/>
        </p:nvPicPr>
        <p:blipFill>
          <a:blip r:embed="rId3">
            <a:alphaModFix/>
          </a:blip>
          <a:stretch>
            <a:fillRect/>
          </a:stretch>
        </p:blipFill>
        <p:spPr>
          <a:xfrm>
            <a:off x="5462975" y="1183925"/>
            <a:ext cx="2160150" cy="29980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3</a:t>
            </a:r>
            <a:r>
              <a:rPr lang="es" sz="1600"/>
              <a:t>.2. </a:t>
            </a:r>
            <a:r>
              <a:rPr lang="es" sz="1600" u="sng"/>
              <a:t>Explicación en un toro</a:t>
            </a:r>
            <a:endParaRPr sz="1600" u="sng"/>
          </a:p>
        </p:txBody>
      </p:sp>
      <p:sp>
        <p:nvSpPr>
          <p:cNvPr id="221" name="Google Shape;221;p25"/>
          <p:cNvSpPr txBox="1"/>
          <p:nvPr>
            <p:ph idx="1" type="body"/>
          </p:nvPr>
        </p:nvSpPr>
        <p:spPr>
          <a:xfrm>
            <a:off x="819150" y="1609425"/>
            <a:ext cx="3686100" cy="28293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TORO LLANO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sp>
        <p:nvSpPr>
          <p:cNvPr id="222" name="Google Shape;222;p25"/>
          <p:cNvSpPr txBox="1"/>
          <p:nvPr>
            <p:ph idx="2" type="body"/>
          </p:nvPr>
        </p:nvSpPr>
        <p:spPr>
          <a:xfrm>
            <a:off x="4638675" y="1609425"/>
            <a:ext cx="3686100" cy="28293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JUEGO EN TORO LLANO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pic>
        <p:nvPicPr>
          <p:cNvPr id="223" name="Google Shape;223;p25"/>
          <p:cNvPicPr preferRelativeResize="0"/>
          <p:nvPr/>
        </p:nvPicPr>
        <p:blipFill rotWithShape="1">
          <a:blip r:embed="rId3">
            <a:alphaModFix/>
          </a:blip>
          <a:srcRect b="0" l="0" r="0" t="0"/>
          <a:stretch/>
        </p:blipFill>
        <p:spPr>
          <a:xfrm>
            <a:off x="1415125" y="2033537"/>
            <a:ext cx="2494149" cy="2304474"/>
          </a:xfrm>
          <a:prstGeom prst="rect">
            <a:avLst/>
          </a:prstGeom>
          <a:noFill/>
          <a:ln>
            <a:noFill/>
          </a:ln>
        </p:spPr>
      </p:pic>
      <p:pic>
        <p:nvPicPr>
          <p:cNvPr id="224" name="Google Shape;224;p25"/>
          <p:cNvPicPr preferRelativeResize="0"/>
          <p:nvPr/>
        </p:nvPicPr>
        <p:blipFill>
          <a:blip r:embed="rId4">
            <a:alphaModFix/>
          </a:blip>
          <a:stretch>
            <a:fillRect/>
          </a:stretch>
        </p:blipFill>
        <p:spPr>
          <a:xfrm>
            <a:off x="5419587" y="2127400"/>
            <a:ext cx="2124275" cy="2116725"/>
          </a:xfrm>
          <a:prstGeom prst="rect">
            <a:avLst/>
          </a:prstGeom>
          <a:noFill/>
          <a:ln>
            <a:noFill/>
          </a:ln>
        </p:spPr>
      </p:pic>
      <p:cxnSp>
        <p:nvCxnSpPr>
          <p:cNvPr id="225" name="Google Shape;225;p25"/>
          <p:cNvCxnSpPr/>
          <p:nvPr/>
        </p:nvCxnSpPr>
        <p:spPr>
          <a:xfrm>
            <a:off x="5418025" y="2126775"/>
            <a:ext cx="2134500" cy="0"/>
          </a:xfrm>
          <a:prstGeom prst="straightConnector1">
            <a:avLst/>
          </a:prstGeom>
          <a:noFill/>
          <a:ln cap="flat" cmpd="sng" w="19050">
            <a:solidFill>
              <a:srgbClr val="FF0000"/>
            </a:solidFill>
            <a:prstDash val="solid"/>
            <a:round/>
            <a:headEnd len="med" w="med" type="none"/>
            <a:tailEnd len="med" w="med" type="none"/>
          </a:ln>
        </p:spPr>
      </p:cxnSp>
      <p:cxnSp>
        <p:nvCxnSpPr>
          <p:cNvPr id="226" name="Google Shape;226;p25"/>
          <p:cNvCxnSpPr/>
          <p:nvPr/>
        </p:nvCxnSpPr>
        <p:spPr>
          <a:xfrm flipH="1">
            <a:off x="7545975" y="2126775"/>
            <a:ext cx="6600" cy="21000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a:t>
            </a:r>
            <a:r>
              <a:rPr lang="es"/>
              <a:t>. SNAKE</a:t>
            </a:r>
            <a:endParaRPr/>
          </a:p>
        </p:txBody>
      </p:sp>
      <p:sp>
        <p:nvSpPr>
          <p:cNvPr id="232" name="Google Shape;232;p26"/>
          <p:cNvSpPr txBox="1"/>
          <p:nvPr>
            <p:ph idx="2" type="body"/>
          </p:nvPr>
        </p:nvSpPr>
        <p:spPr>
          <a:xfrm>
            <a:off x="819150" y="1944300"/>
            <a:ext cx="4098600" cy="25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Twentieth Century"/>
                <a:ea typeface="Twentieth Century"/>
                <a:cs typeface="Twentieth Century"/>
                <a:sym typeface="Twentieth Century"/>
              </a:rPr>
              <a:t>En el juego, el jugador controla una larga y delgada criatura, semejante a una serpiente, que vaga alrededor de un plano delimitado, recogiendo alimentos, tratando de evitar golpear a su propia cola. Cada vez que la serpiente se come un pedazo de comida, la cola crece más, provocando que aumente la dificultad del juego. </a:t>
            </a:r>
            <a:endParaRPr>
              <a:latin typeface="Twentieth Century"/>
              <a:ea typeface="Twentieth Century"/>
              <a:cs typeface="Twentieth Century"/>
              <a:sym typeface="Twentieth Century"/>
            </a:endParaRPr>
          </a:p>
          <a:p>
            <a:pPr indent="0" lvl="0" marL="0" rtl="0" algn="l">
              <a:spcBef>
                <a:spcPts val="1600"/>
              </a:spcBef>
              <a:spcAft>
                <a:spcPts val="0"/>
              </a:spcAft>
              <a:buNone/>
            </a:pPr>
            <a:r>
              <a:rPr lang="es">
                <a:latin typeface="Twentieth Century"/>
                <a:ea typeface="Twentieth Century"/>
                <a:cs typeface="Twentieth Century"/>
                <a:sym typeface="Twentieth Century"/>
              </a:rPr>
              <a:t>El usuario controla la dirección de la cabeza de la serpiente (arriba, abajo, izquierda o derecha) y el cuerpo de la serpiente la sigue. Además, el jugador no puede detener el movimiento de la serpiente, mientras que el juego está en marcha.</a:t>
            </a:r>
            <a:endParaRPr>
              <a:latin typeface="Twentieth Century"/>
              <a:ea typeface="Twentieth Century"/>
              <a:cs typeface="Twentieth Century"/>
              <a:sym typeface="Twentieth Century"/>
            </a:endParaRPr>
          </a:p>
          <a:p>
            <a:pPr indent="0" lvl="0" marL="0" rtl="0" algn="l">
              <a:spcBef>
                <a:spcPts val="1600"/>
              </a:spcBef>
              <a:spcAft>
                <a:spcPts val="1600"/>
              </a:spcAft>
              <a:buNone/>
            </a:pPr>
            <a:r>
              <a:t/>
            </a:r>
            <a:endParaRPr/>
          </a:p>
        </p:txBody>
      </p:sp>
      <p:sp>
        <p:nvSpPr>
          <p:cNvPr id="233" name="Google Shape;233;p26"/>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4</a:t>
            </a:r>
            <a:r>
              <a:rPr lang="es">
                <a:latin typeface="Nunito"/>
                <a:ea typeface="Nunito"/>
                <a:cs typeface="Nunito"/>
                <a:sym typeface="Nunito"/>
              </a:rPr>
              <a:t>.1. </a:t>
            </a:r>
            <a:r>
              <a:rPr lang="es" u="sng">
                <a:latin typeface="Nunito"/>
                <a:ea typeface="Nunito"/>
                <a:cs typeface="Nunito"/>
                <a:sym typeface="Nunito"/>
              </a:rPr>
              <a:t>Reglas del Juego</a:t>
            </a:r>
            <a:endParaRPr u="sng">
              <a:latin typeface="Nunito"/>
              <a:ea typeface="Nunito"/>
              <a:cs typeface="Nunito"/>
              <a:sym typeface="Nunito"/>
            </a:endParaRPr>
          </a:p>
        </p:txBody>
      </p:sp>
      <p:pic>
        <p:nvPicPr>
          <p:cNvPr id="234" name="Google Shape;234;p26"/>
          <p:cNvPicPr preferRelativeResize="0"/>
          <p:nvPr/>
        </p:nvPicPr>
        <p:blipFill>
          <a:blip r:embed="rId3">
            <a:alphaModFix/>
          </a:blip>
          <a:stretch>
            <a:fillRect/>
          </a:stretch>
        </p:blipFill>
        <p:spPr>
          <a:xfrm>
            <a:off x="5249600" y="2087725"/>
            <a:ext cx="3302299" cy="18214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4.2. </a:t>
            </a:r>
            <a:r>
              <a:rPr lang="es" sz="1600" u="sng"/>
              <a:t>Explicación en un toro</a:t>
            </a:r>
            <a:endParaRPr sz="1600" u="sng"/>
          </a:p>
        </p:txBody>
      </p:sp>
      <p:sp>
        <p:nvSpPr>
          <p:cNvPr id="240" name="Google Shape;240;p27"/>
          <p:cNvSpPr txBox="1"/>
          <p:nvPr>
            <p:ph idx="1" type="body"/>
          </p:nvPr>
        </p:nvSpPr>
        <p:spPr>
          <a:xfrm>
            <a:off x="819150" y="1609425"/>
            <a:ext cx="3686100" cy="28293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TORO LLANO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sp>
        <p:nvSpPr>
          <p:cNvPr id="241" name="Google Shape;241;p27"/>
          <p:cNvSpPr txBox="1"/>
          <p:nvPr>
            <p:ph idx="2" type="body"/>
          </p:nvPr>
        </p:nvSpPr>
        <p:spPr>
          <a:xfrm>
            <a:off x="4638675" y="1609425"/>
            <a:ext cx="3686100" cy="28293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JUEGO EN TORO LLANO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pic>
        <p:nvPicPr>
          <p:cNvPr id="242" name="Google Shape;242;p27"/>
          <p:cNvPicPr preferRelativeResize="0"/>
          <p:nvPr/>
        </p:nvPicPr>
        <p:blipFill rotWithShape="1">
          <a:blip r:embed="rId3">
            <a:alphaModFix/>
          </a:blip>
          <a:srcRect b="0" l="0" r="0" t="0"/>
          <a:stretch/>
        </p:blipFill>
        <p:spPr>
          <a:xfrm>
            <a:off x="1415125" y="2033537"/>
            <a:ext cx="2494149" cy="2304474"/>
          </a:xfrm>
          <a:prstGeom prst="rect">
            <a:avLst/>
          </a:prstGeom>
          <a:noFill/>
          <a:ln>
            <a:noFill/>
          </a:ln>
        </p:spPr>
      </p:pic>
      <p:pic>
        <p:nvPicPr>
          <p:cNvPr id="243" name="Google Shape;243;p27"/>
          <p:cNvPicPr preferRelativeResize="0"/>
          <p:nvPr/>
        </p:nvPicPr>
        <p:blipFill>
          <a:blip r:embed="rId4">
            <a:alphaModFix/>
          </a:blip>
          <a:stretch>
            <a:fillRect/>
          </a:stretch>
        </p:blipFill>
        <p:spPr>
          <a:xfrm>
            <a:off x="4942600" y="2196500"/>
            <a:ext cx="3078250" cy="197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4.3. </a:t>
            </a:r>
            <a:r>
              <a:rPr lang="es" sz="1600" u="sng"/>
              <a:t>Juego en el 2-toro</a:t>
            </a:r>
            <a:endParaRPr sz="1600" u="sng"/>
          </a:p>
        </p:txBody>
      </p:sp>
      <p:sp>
        <p:nvSpPr>
          <p:cNvPr id="249" name="Google Shape;249;p28"/>
          <p:cNvSpPr txBox="1"/>
          <p:nvPr>
            <p:ph idx="1" type="body"/>
          </p:nvPr>
        </p:nvSpPr>
        <p:spPr>
          <a:xfrm>
            <a:off x="819188" y="1385350"/>
            <a:ext cx="3686100" cy="28293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s" sz="2300">
                <a:solidFill>
                  <a:srgbClr val="1CADE4"/>
                </a:solidFill>
                <a:latin typeface="Twentieth Century"/>
                <a:ea typeface="Twentieth Century"/>
                <a:cs typeface="Twentieth Century"/>
                <a:sym typeface="Twentieth Century"/>
              </a:rPr>
              <a:t>2-</a:t>
            </a:r>
            <a:r>
              <a:rPr lang="es" sz="2300">
                <a:solidFill>
                  <a:srgbClr val="1CADE4"/>
                </a:solidFill>
                <a:latin typeface="Twentieth Century"/>
                <a:ea typeface="Twentieth Century"/>
                <a:cs typeface="Twentieth Century"/>
                <a:sym typeface="Twentieth Century"/>
              </a:rPr>
              <a:t>TORO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sp>
        <p:nvSpPr>
          <p:cNvPr id="250" name="Google Shape;250;p28"/>
          <p:cNvSpPr txBox="1"/>
          <p:nvPr>
            <p:ph idx="2" type="body"/>
          </p:nvPr>
        </p:nvSpPr>
        <p:spPr>
          <a:xfrm>
            <a:off x="4638713" y="1385350"/>
            <a:ext cx="3686100" cy="28293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s" sz="2300">
                <a:solidFill>
                  <a:srgbClr val="1CADE4"/>
                </a:solidFill>
                <a:latin typeface="Twentieth Century"/>
                <a:ea typeface="Twentieth Century"/>
                <a:cs typeface="Twentieth Century"/>
                <a:sym typeface="Twentieth Century"/>
              </a:rPr>
              <a:t>JUEGO EN EL 2-TORO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pic>
        <p:nvPicPr>
          <p:cNvPr id="251" name="Google Shape;251;p28"/>
          <p:cNvPicPr preferRelativeResize="0"/>
          <p:nvPr/>
        </p:nvPicPr>
        <p:blipFill rotWithShape="1">
          <a:blip r:embed="rId3">
            <a:alphaModFix/>
          </a:blip>
          <a:srcRect b="9338" l="0" r="3119" t="0"/>
          <a:stretch/>
        </p:blipFill>
        <p:spPr>
          <a:xfrm>
            <a:off x="1337075" y="1800200"/>
            <a:ext cx="2650349" cy="2688777"/>
          </a:xfrm>
          <a:prstGeom prst="rect">
            <a:avLst/>
          </a:prstGeom>
          <a:noFill/>
          <a:ln>
            <a:noFill/>
          </a:ln>
        </p:spPr>
      </p:pic>
      <p:pic>
        <p:nvPicPr>
          <p:cNvPr id="252" name="Google Shape;252;p28"/>
          <p:cNvPicPr preferRelativeResize="0"/>
          <p:nvPr/>
        </p:nvPicPr>
        <p:blipFill>
          <a:blip r:embed="rId4">
            <a:alphaModFix/>
          </a:blip>
          <a:stretch>
            <a:fillRect/>
          </a:stretch>
        </p:blipFill>
        <p:spPr>
          <a:xfrm>
            <a:off x="4577863" y="1881638"/>
            <a:ext cx="3807825" cy="252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4.3. </a:t>
            </a:r>
            <a:r>
              <a:rPr lang="es" sz="1600" u="sng"/>
              <a:t>Geometría del 2-toro</a:t>
            </a:r>
            <a:endParaRPr sz="1600" u="sng"/>
          </a:p>
        </p:txBody>
      </p:sp>
      <p:sp>
        <p:nvSpPr>
          <p:cNvPr id="258" name="Google Shape;258;p29"/>
          <p:cNvSpPr txBox="1"/>
          <p:nvPr>
            <p:ph idx="1" type="body"/>
          </p:nvPr>
        </p:nvSpPr>
        <p:spPr>
          <a:xfrm>
            <a:off x="819150" y="4438725"/>
            <a:ext cx="36861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400"/>
              <a:t>Identificaciones 2-toro</a:t>
            </a:r>
            <a:endParaRPr sz="1400"/>
          </a:p>
        </p:txBody>
      </p:sp>
      <p:sp>
        <p:nvSpPr>
          <p:cNvPr id="259" name="Google Shape;259;p29"/>
          <p:cNvSpPr txBox="1"/>
          <p:nvPr>
            <p:ph idx="2" type="body"/>
          </p:nvPr>
        </p:nvSpPr>
        <p:spPr>
          <a:xfrm>
            <a:off x="4720175" y="4438725"/>
            <a:ext cx="36861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400">
                <a:latin typeface="Nunito"/>
                <a:ea typeface="Nunito"/>
                <a:cs typeface="Nunito"/>
                <a:sym typeface="Nunito"/>
              </a:rPr>
              <a:t>Hiperbólico</a:t>
            </a:r>
            <a:endParaRPr sz="1400">
              <a:latin typeface="Nunito"/>
              <a:ea typeface="Nunito"/>
              <a:cs typeface="Nunito"/>
              <a:sym typeface="Nunito"/>
            </a:endParaRPr>
          </a:p>
        </p:txBody>
      </p:sp>
      <p:pic>
        <p:nvPicPr>
          <p:cNvPr id="260" name="Google Shape;260;p29"/>
          <p:cNvPicPr preferRelativeResize="0"/>
          <p:nvPr/>
        </p:nvPicPr>
        <p:blipFill>
          <a:blip r:embed="rId3">
            <a:alphaModFix/>
          </a:blip>
          <a:stretch>
            <a:fillRect/>
          </a:stretch>
        </p:blipFill>
        <p:spPr>
          <a:xfrm>
            <a:off x="1178400" y="1202725"/>
            <a:ext cx="2967600" cy="3236000"/>
          </a:xfrm>
          <a:prstGeom prst="rect">
            <a:avLst/>
          </a:prstGeom>
          <a:noFill/>
          <a:ln>
            <a:noFill/>
          </a:ln>
        </p:spPr>
      </p:pic>
      <p:pic>
        <p:nvPicPr>
          <p:cNvPr id="261" name="Google Shape;261;p29"/>
          <p:cNvPicPr preferRelativeResize="0"/>
          <p:nvPr/>
        </p:nvPicPr>
        <p:blipFill>
          <a:blip r:embed="rId4">
            <a:alphaModFix/>
          </a:blip>
          <a:stretch>
            <a:fillRect/>
          </a:stretch>
        </p:blipFill>
        <p:spPr>
          <a:xfrm>
            <a:off x="4881363" y="1086575"/>
            <a:ext cx="3363711" cy="33521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4.3.1. </a:t>
            </a:r>
            <a:r>
              <a:rPr lang="es" sz="1600" u="sng"/>
              <a:t>Modelo del semiplano superior de Poincaré</a:t>
            </a:r>
            <a:endParaRPr/>
          </a:p>
        </p:txBody>
      </p:sp>
      <p:pic>
        <p:nvPicPr>
          <p:cNvPr id="267" name="Google Shape;267;p30"/>
          <p:cNvPicPr preferRelativeResize="0"/>
          <p:nvPr/>
        </p:nvPicPr>
        <p:blipFill rotWithShape="1">
          <a:blip r:embed="rId3">
            <a:alphaModFix/>
          </a:blip>
          <a:srcRect b="27803" l="0" r="12823" t="0"/>
          <a:stretch/>
        </p:blipFill>
        <p:spPr>
          <a:xfrm>
            <a:off x="1942413" y="1800200"/>
            <a:ext cx="5259176" cy="2393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 JUEGO DE LA VIDA</a:t>
            </a:r>
            <a:endParaRPr/>
          </a:p>
        </p:txBody>
      </p:sp>
      <p:sp>
        <p:nvSpPr>
          <p:cNvPr id="273" name="Google Shape;273;p31"/>
          <p:cNvSpPr txBox="1"/>
          <p:nvPr>
            <p:ph idx="2" type="body"/>
          </p:nvPr>
        </p:nvSpPr>
        <p:spPr>
          <a:xfrm>
            <a:off x="819150" y="1944300"/>
            <a:ext cx="5247900" cy="21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Nunito"/>
                <a:ea typeface="Nunito"/>
                <a:cs typeface="Nunito"/>
                <a:sym typeface="Nunito"/>
              </a:rPr>
              <a:t>Se trata de un juego de cero jugadores, lo que quiere decir que su evolución está determinada por el estado inicial y no necesita ninguna entrada de datos posterior. </a:t>
            </a:r>
            <a:endParaRPr sz="1400">
              <a:latin typeface="Nunito"/>
              <a:ea typeface="Nunito"/>
              <a:cs typeface="Nunito"/>
              <a:sym typeface="Nunito"/>
            </a:endParaRPr>
          </a:p>
          <a:p>
            <a:pPr indent="0" lvl="0" marL="0" rtl="0" algn="l">
              <a:spcBef>
                <a:spcPts val="1600"/>
              </a:spcBef>
              <a:spcAft>
                <a:spcPts val="0"/>
              </a:spcAft>
              <a:buNone/>
            </a:pPr>
            <a:r>
              <a:rPr lang="es" sz="1400">
                <a:latin typeface="Nunito"/>
                <a:ea typeface="Nunito"/>
                <a:cs typeface="Nunito"/>
                <a:sym typeface="Nunito"/>
              </a:rPr>
              <a:t>El "tablero de juego" es una malla plana formada por cuadrados (las "células") que se extiende por el infinito en todas las direcciones. Por tanto, cada célula tiene 8 células "vecinas", que son las que están próximas a ella, incluidas las diagonales.</a:t>
            </a:r>
            <a:endParaRPr sz="1400">
              <a:latin typeface="Nunito"/>
              <a:ea typeface="Nunito"/>
              <a:cs typeface="Nunito"/>
              <a:sym typeface="Nunito"/>
            </a:endParaRPr>
          </a:p>
          <a:p>
            <a:pPr indent="0" lvl="0" marL="0" rtl="0" algn="l">
              <a:spcBef>
                <a:spcPts val="1600"/>
              </a:spcBef>
              <a:spcAft>
                <a:spcPts val="1600"/>
              </a:spcAft>
              <a:buNone/>
            </a:pPr>
            <a:r>
              <a:t/>
            </a:r>
            <a:endParaRPr sz="1400">
              <a:solidFill>
                <a:srgbClr val="000000"/>
              </a:solidFill>
              <a:latin typeface="Nunito"/>
              <a:ea typeface="Nunito"/>
              <a:cs typeface="Nunito"/>
              <a:sym typeface="Nunito"/>
            </a:endParaRPr>
          </a:p>
        </p:txBody>
      </p:sp>
      <p:sp>
        <p:nvSpPr>
          <p:cNvPr id="274" name="Google Shape;274;p31"/>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5.1. </a:t>
            </a:r>
            <a:r>
              <a:rPr lang="es" u="sng">
                <a:latin typeface="Nunito"/>
                <a:ea typeface="Nunito"/>
                <a:cs typeface="Nunito"/>
                <a:sym typeface="Nunito"/>
              </a:rPr>
              <a:t>Reglas del juego</a:t>
            </a:r>
            <a:endParaRPr u="sng">
              <a:latin typeface="Nunito"/>
              <a:ea typeface="Nunito"/>
              <a:cs typeface="Nunito"/>
              <a:sym typeface="Nunito"/>
            </a:endParaRPr>
          </a:p>
        </p:txBody>
      </p:sp>
      <p:pic>
        <p:nvPicPr>
          <p:cNvPr id="275" name="Google Shape;275;p31"/>
          <p:cNvPicPr preferRelativeResize="0"/>
          <p:nvPr/>
        </p:nvPicPr>
        <p:blipFill rotWithShape="1">
          <a:blip r:embed="rId3">
            <a:alphaModFix/>
          </a:blip>
          <a:srcRect b="0" l="0" r="0" t="0"/>
          <a:stretch/>
        </p:blipFill>
        <p:spPr>
          <a:xfrm>
            <a:off x="6171450" y="2164150"/>
            <a:ext cx="2488375" cy="1741875"/>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4910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ÍNDICE</a:t>
            </a:r>
            <a:endParaRPr/>
          </a:p>
        </p:txBody>
      </p:sp>
      <p:sp>
        <p:nvSpPr>
          <p:cNvPr id="136" name="Google Shape;136;p14"/>
          <p:cNvSpPr txBox="1"/>
          <p:nvPr>
            <p:ph idx="1" type="body"/>
          </p:nvPr>
        </p:nvSpPr>
        <p:spPr>
          <a:xfrm>
            <a:off x="819150" y="1445675"/>
            <a:ext cx="3753000" cy="2993100"/>
          </a:xfrm>
          <a:prstGeom prst="rect">
            <a:avLst/>
          </a:prstGeom>
        </p:spPr>
        <p:txBody>
          <a:bodyPr anchorCtr="0" anchor="ctr" bIns="91425" lIns="91425" spcFirstLastPara="1" rIns="91425" wrap="square" tIns="91425">
            <a:noAutofit/>
          </a:bodyPr>
          <a:lstStyle/>
          <a:p>
            <a:pPr indent="-437790" lvl="0" marL="457200" rtl="0" algn="l">
              <a:lnSpc>
                <a:spcPct val="70000"/>
              </a:lnSpc>
              <a:spcBef>
                <a:spcPts val="0"/>
              </a:spcBef>
              <a:spcAft>
                <a:spcPts val="0"/>
              </a:spcAft>
              <a:buClr>
                <a:srgbClr val="1CADE4"/>
              </a:buClr>
              <a:buSzPts val="1636"/>
              <a:buFont typeface="Twentieth Century"/>
              <a:buAutoNum type="arabicPeriod"/>
            </a:pPr>
            <a:r>
              <a:rPr lang="es" sz="1636">
                <a:solidFill>
                  <a:srgbClr val="000000"/>
                </a:solidFill>
                <a:latin typeface="Twentieth Century"/>
                <a:ea typeface="Twentieth Century"/>
                <a:cs typeface="Twentieth Century"/>
                <a:sym typeface="Twentieth Century"/>
              </a:rPr>
              <a:t>Introducción</a:t>
            </a:r>
            <a:endParaRPr sz="1636">
              <a:solidFill>
                <a:srgbClr val="000000"/>
              </a:solidFill>
              <a:latin typeface="Twentieth Century"/>
              <a:ea typeface="Twentieth Century"/>
              <a:cs typeface="Twentieth Century"/>
              <a:sym typeface="Twentieth Century"/>
            </a:endParaRPr>
          </a:p>
          <a:p>
            <a:pPr indent="-437789" lvl="1" marL="631079" rtl="0" algn="l">
              <a:lnSpc>
                <a:spcPct val="70000"/>
              </a:lnSpc>
              <a:spcBef>
                <a:spcPts val="402"/>
              </a:spcBef>
              <a:spcAft>
                <a:spcPts val="0"/>
              </a:spcAft>
              <a:buClr>
                <a:srgbClr val="147EA6"/>
              </a:buClr>
              <a:buSzPts val="1284"/>
              <a:buFont typeface="Twentieth Century"/>
              <a:buAutoNum type="arabicPeriod"/>
            </a:pPr>
            <a:r>
              <a:rPr lang="es" sz="1284">
                <a:solidFill>
                  <a:srgbClr val="000000"/>
                </a:solidFill>
              </a:rPr>
              <a:t>Orientabilidad</a:t>
            </a:r>
            <a:endParaRPr sz="1284">
              <a:solidFill>
                <a:srgbClr val="000000"/>
              </a:solidFill>
              <a:latin typeface="Twentieth Century"/>
              <a:ea typeface="Twentieth Century"/>
              <a:cs typeface="Twentieth Century"/>
              <a:sym typeface="Twentieth Century"/>
            </a:endParaRPr>
          </a:p>
          <a:p>
            <a:pPr indent="-437789" lvl="1" marL="631079" rtl="0" algn="l">
              <a:lnSpc>
                <a:spcPct val="70000"/>
              </a:lnSpc>
              <a:spcBef>
                <a:spcPts val="402"/>
              </a:spcBef>
              <a:spcAft>
                <a:spcPts val="0"/>
              </a:spcAft>
              <a:buClr>
                <a:srgbClr val="147EA6"/>
              </a:buClr>
              <a:buSzPts val="1284"/>
              <a:buFont typeface="Twentieth Century"/>
              <a:buAutoNum type="arabicPeriod"/>
            </a:pPr>
            <a:r>
              <a:rPr lang="es" sz="1284">
                <a:solidFill>
                  <a:srgbClr val="000000"/>
                </a:solidFill>
              </a:rPr>
              <a:t>Compacidad</a:t>
            </a:r>
            <a:endParaRPr sz="1284">
              <a:solidFill>
                <a:srgbClr val="000000"/>
              </a:solidFill>
            </a:endParaRPr>
          </a:p>
          <a:p>
            <a:pPr indent="-437789" lvl="1" marL="631079" rtl="0" algn="l">
              <a:lnSpc>
                <a:spcPct val="70000"/>
              </a:lnSpc>
              <a:spcBef>
                <a:spcPts val="402"/>
              </a:spcBef>
              <a:spcAft>
                <a:spcPts val="0"/>
              </a:spcAft>
              <a:buClr>
                <a:srgbClr val="147EA6"/>
              </a:buClr>
              <a:buSzPts val="1284"/>
              <a:buFont typeface="Arial"/>
              <a:buAutoNum type="arabicPeriod"/>
            </a:pPr>
            <a:r>
              <a:rPr lang="es" sz="1284">
                <a:solidFill>
                  <a:srgbClr val="000000"/>
                </a:solidFill>
              </a:rPr>
              <a:t>Propiedades intrínsecas y </a:t>
            </a:r>
            <a:r>
              <a:rPr lang="es" sz="1284">
                <a:solidFill>
                  <a:srgbClr val="000000"/>
                </a:solidFill>
              </a:rPr>
              <a:t>extrínsecas</a:t>
            </a:r>
            <a:r>
              <a:rPr lang="es" sz="1284">
                <a:solidFill>
                  <a:srgbClr val="000000"/>
                </a:solidFill>
              </a:rPr>
              <a:t>  </a:t>
            </a:r>
            <a:endParaRPr sz="1284">
              <a:solidFill>
                <a:srgbClr val="000000"/>
              </a:solidFill>
            </a:endParaRPr>
          </a:p>
          <a:p>
            <a:pPr indent="-437790" lvl="0" marL="457200" rtl="0" algn="l">
              <a:lnSpc>
                <a:spcPct val="70000"/>
              </a:lnSpc>
              <a:spcBef>
                <a:spcPts val="1599"/>
              </a:spcBef>
              <a:spcAft>
                <a:spcPts val="0"/>
              </a:spcAft>
              <a:buClr>
                <a:srgbClr val="1CADE4"/>
              </a:buClr>
              <a:buSzPts val="1636"/>
              <a:buFont typeface="Twentieth Century"/>
              <a:buAutoNum type="arabicPeriod"/>
            </a:pPr>
            <a:r>
              <a:rPr lang="es" sz="1636">
                <a:solidFill>
                  <a:srgbClr val="000000"/>
                </a:solidFill>
                <a:latin typeface="Twentieth Century"/>
                <a:ea typeface="Twentieth Century"/>
                <a:cs typeface="Twentieth Century"/>
                <a:sym typeface="Twentieth Century"/>
              </a:rPr>
              <a:t>Pong</a:t>
            </a:r>
            <a:endParaRPr sz="1100">
              <a:solidFill>
                <a:srgbClr val="000000"/>
              </a:solidFill>
              <a:latin typeface="Arial"/>
              <a:ea typeface="Arial"/>
              <a:cs typeface="Arial"/>
              <a:sym typeface="Arial"/>
            </a:endParaRPr>
          </a:p>
          <a:p>
            <a:pPr indent="-437789" lvl="1" marL="631079" rtl="0" algn="l">
              <a:lnSpc>
                <a:spcPct val="70000"/>
              </a:lnSpc>
              <a:spcBef>
                <a:spcPts val="402"/>
              </a:spcBef>
              <a:spcAft>
                <a:spcPts val="0"/>
              </a:spcAft>
              <a:buClr>
                <a:srgbClr val="147EA6"/>
              </a:buClr>
              <a:buSzPts val="1284"/>
              <a:buFont typeface="Twentieth Century"/>
              <a:buAutoNum type="arabicPeriod"/>
            </a:pPr>
            <a:r>
              <a:rPr lang="es" sz="1284">
                <a:solidFill>
                  <a:srgbClr val="000000"/>
                </a:solidFill>
                <a:latin typeface="Twentieth Century"/>
                <a:ea typeface="Twentieth Century"/>
                <a:cs typeface="Twentieth Century"/>
                <a:sym typeface="Twentieth Century"/>
              </a:rPr>
              <a:t>Reglas del juego</a:t>
            </a:r>
            <a:endParaRPr sz="1284">
              <a:solidFill>
                <a:srgbClr val="000000"/>
              </a:solidFill>
              <a:latin typeface="Twentieth Century"/>
              <a:ea typeface="Twentieth Century"/>
              <a:cs typeface="Twentieth Century"/>
              <a:sym typeface="Twentieth Century"/>
            </a:endParaRPr>
          </a:p>
          <a:p>
            <a:pPr indent="-437789" lvl="1" marL="631079" rtl="0" algn="l">
              <a:lnSpc>
                <a:spcPct val="70000"/>
              </a:lnSpc>
              <a:spcBef>
                <a:spcPts val="601"/>
              </a:spcBef>
              <a:spcAft>
                <a:spcPts val="0"/>
              </a:spcAft>
              <a:buClr>
                <a:srgbClr val="147EA6"/>
              </a:buClr>
              <a:buSzPts val="1284"/>
              <a:buFont typeface="Twentieth Century"/>
              <a:buAutoNum type="arabicPeriod"/>
            </a:pPr>
            <a:r>
              <a:rPr lang="es" sz="1284">
                <a:solidFill>
                  <a:srgbClr val="000000"/>
                </a:solidFill>
                <a:latin typeface="Twentieth Century"/>
                <a:ea typeface="Twentieth Century"/>
                <a:cs typeface="Twentieth Century"/>
                <a:sym typeface="Twentieth Century"/>
              </a:rPr>
              <a:t>Explicación en un Plano</a:t>
            </a:r>
            <a:endParaRPr sz="1100">
              <a:solidFill>
                <a:srgbClr val="000000"/>
              </a:solidFill>
              <a:latin typeface="Arial"/>
              <a:ea typeface="Arial"/>
              <a:cs typeface="Arial"/>
              <a:sym typeface="Arial"/>
            </a:endParaRPr>
          </a:p>
          <a:p>
            <a:pPr indent="-437789" lvl="1" marL="631079" rtl="0" algn="l">
              <a:lnSpc>
                <a:spcPct val="70000"/>
              </a:lnSpc>
              <a:spcBef>
                <a:spcPts val="601"/>
              </a:spcBef>
              <a:spcAft>
                <a:spcPts val="0"/>
              </a:spcAft>
              <a:buClr>
                <a:srgbClr val="147EA6"/>
              </a:buClr>
              <a:buSzPts val="1284"/>
              <a:buFont typeface="Twentieth Century"/>
              <a:buAutoNum type="arabicPeriod"/>
            </a:pPr>
            <a:r>
              <a:rPr lang="es" sz="1284">
                <a:solidFill>
                  <a:srgbClr val="000000"/>
                </a:solidFill>
                <a:latin typeface="Twentieth Century"/>
                <a:ea typeface="Twentieth Century"/>
                <a:cs typeface="Twentieth Century"/>
                <a:sym typeface="Twentieth Century"/>
              </a:rPr>
              <a:t>Juego en el Cilindro</a:t>
            </a:r>
            <a:endParaRPr sz="1100">
              <a:solidFill>
                <a:srgbClr val="000000"/>
              </a:solidFill>
              <a:latin typeface="Arial"/>
              <a:ea typeface="Arial"/>
              <a:cs typeface="Arial"/>
              <a:sym typeface="Arial"/>
            </a:endParaRPr>
          </a:p>
          <a:p>
            <a:pPr indent="-437790" lvl="0" marL="457200" rtl="0" algn="l">
              <a:lnSpc>
                <a:spcPct val="70000"/>
              </a:lnSpc>
              <a:spcBef>
                <a:spcPts val="1599"/>
              </a:spcBef>
              <a:spcAft>
                <a:spcPts val="0"/>
              </a:spcAft>
              <a:buClr>
                <a:srgbClr val="1CADE4"/>
              </a:buClr>
              <a:buSzPts val="1636"/>
              <a:buFont typeface="Twentieth Century"/>
              <a:buAutoNum type="arabicPeriod"/>
            </a:pPr>
            <a:r>
              <a:rPr lang="es" sz="1636">
                <a:solidFill>
                  <a:srgbClr val="000000"/>
                </a:solidFill>
                <a:latin typeface="Twentieth Century"/>
                <a:ea typeface="Twentieth Century"/>
                <a:cs typeface="Twentieth Century"/>
                <a:sym typeface="Twentieth Century"/>
              </a:rPr>
              <a:t>Buscaminas</a:t>
            </a:r>
            <a:endParaRPr sz="1636">
              <a:solidFill>
                <a:srgbClr val="000000"/>
              </a:solidFill>
              <a:latin typeface="Twentieth Century"/>
              <a:ea typeface="Twentieth Century"/>
              <a:cs typeface="Twentieth Century"/>
              <a:sym typeface="Twentieth Century"/>
            </a:endParaRPr>
          </a:p>
          <a:p>
            <a:pPr indent="-437789" lvl="1" marL="631079" rtl="0" algn="l">
              <a:lnSpc>
                <a:spcPct val="70000"/>
              </a:lnSpc>
              <a:spcBef>
                <a:spcPts val="402"/>
              </a:spcBef>
              <a:spcAft>
                <a:spcPts val="0"/>
              </a:spcAft>
              <a:buClr>
                <a:srgbClr val="147EA6"/>
              </a:buClr>
              <a:buSzPts val="1284"/>
              <a:buFont typeface="Twentieth Century"/>
              <a:buAutoNum type="arabicPeriod"/>
            </a:pPr>
            <a:r>
              <a:rPr lang="es" sz="1284">
                <a:solidFill>
                  <a:srgbClr val="000000"/>
                </a:solidFill>
                <a:latin typeface="Twentieth Century"/>
                <a:ea typeface="Twentieth Century"/>
                <a:cs typeface="Twentieth Century"/>
                <a:sym typeface="Twentieth Century"/>
              </a:rPr>
              <a:t>Reglas del juego</a:t>
            </a:r>
            <a:endParaRPr sz="1284">
              <a:solidFill>
                <a:srgbClr val="000000"/>
              </a:solidFill>
              <a:latin typeface="Twentieth Century"/>
              <a:ea typeface="Twentieth Century"/>
              <a:cs typeface="Twentieth Century"/>
              <a:sym typeface="Twentieth Century"/>
            </a:endParaRPr>
          </a:p>
          <a:p>
            <a:pPr indent="-437789" lvl="1" marL="631079" rtl="0" algn="l">
              <a:lnSpc>
                <a:spcPct val="70000"/>
              </a:lnSpc>
              <a:spcBef>
                <a:spcPts val="601"/>
              </a:spcBef>
              <a:spcAft>
                <a:spcPts val="0"/>
              </a:spcAft>
              <a:buClr>
                <a:srgbClr val="147EA6"/>
              </a:buClr>
              <a:buSzPts val="1284"/>
              <a:buFont typeface="Twentieth Century"/>
              <a:buAutoNum type="arabicPeriod"/>
            </a:pPr>
            <a:r>
              <a:rPr lang="es" sz="1284">
                <a:solidFill>
                  <a:srgbClr val="000000"/>
                </a:solidFill>
                <a:latin typeface="Twentieth Century"/>
                <a:ea typeface="Twentieth Century"/>
                <a:cs typeface="Twentieth Century"/>
                <a:sym typeface="Twentieth Century"/>
              </a:rPr>
              <a:t>Explicación en un Plano</a:t>
            </a:r>
            <a:endParaRPr sz="1100">
              <a:solidFill>
                <a:srgbClr val="000000"/>
              </a:solidFill>
              <a:latin typeface="Arial"/>
              <a:ea typeface="Arial"/>
              <a:cs typeface="Arial"/>
              <a:sym typeface="Arial"/>
            </a:endParaRPr>
          </a:p>
          <a:p>
            <a:pPr indent="-437789" lvl="1" marL="631079" rtl="0" algn="l">
              <a:lnSpc>
                <a:spcPct val="70000"/>
              </a:lnSpc>
              <a:spcBef>
                <a:spcPts val="601"/>
              </a:spcBef>
              <a:spcAft>
                <a:spcPts val="0"/>
              </a:spcAft>
              <a:buClr>
                <a:srgbClr val="147EA6"/>
              </a:buClr>
              <a:buSzPts val="1284"/>
              <a:buFont typeface="Twentieth Century"/>
              <a:buAutoNum type="arabicPeriod"/>
            </a:pPr>
            <a:r>
              <a:rPr lang="es" sz="1284">
                <a:solidFill>
                  <a:srgbClr val="000000"/>
                </a:solidFill>
                <a:latin typeface="Twentieth Century"/>
                <a:ea typeface="Twentieth Century"/>
                <a:cs typeface="Twentieth Century"/>
                <a:sym typeface="Twentieth Century"/>
              </a:rPr>
              <a:t>Juego en el Toro</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800"/>
          </a:p>
        </p:txBody>
      </p:sp>
      <p:sp>
        <p:nvSpPr>
          <p:cNvPr id="137" name="Google Shape;137;p14"/>
          <p:cNvSpPr txBox="1"/>
          <p:nvPr>
            <p:ph idx="1" type="body"/>
          </p:nvPr>
        </p:nvSpPr>
        <p:spPr>
          <a:xfrm>
            <a:off x="4758375" y="1445675"/>
            <a:ext cx="3753000" cy="2993100"/>
          </a:xfrm>
          <a:prstGeom prst="rect">
            <a:avLst/>
          </a:prstGeom>
        </p:spPr>
        <p:txBody>
          <a:bodyPr anchorCtr="0" anchor="t" bIns="91425" lIns="91425" spcFirstLastPara="1" rIns="91425" wrap="square" tIns="91425">
            <a:noAutofit/>
          </a:bodyPr>
          <a:lstStyle/>
          <a:p>
            <a:pPr indent="-437790" lvl="0" marL="457200" rtl="0" algn="l">
              <a:lnSpc>
                <a:spcPct val="70000"/>
              </a:lnSpc>
              <a:spcBef>
                <a:spcPts val="1599"/>
              </a:spcBef>
              <a:spcAft>
                <a:spcPts val="0"/>
              </a:spcAft>
              <a:buClr>
                <a:srgbClr val="1CADE4"/>
              </a:buClr>
              <a:buSzPts val="1636"/>
              <a:buFont typeface="Twentieth Century"/>
              <a:buChar char="4"/>
            </a:pPr>
            <a:r>
              <a:rPr lang="es" sz="1636">
                <a:solidFill>
                  <a:srgbClr val="000000"/>
                </a:solidFill>
              </a:rPr>
              <a:t>Snake</a:t>
            </a:r>
            <a:endParaRPr sz="1636">
              <a:solidFill>
                <a:srgbClr val="000000"/>
              </a:solidFill>
            </a:endParaRPr>
          </a:p>
          <a:p>
            <a:pPr indent="-437789" lvl="1" marL="631079" rtl="0" algn="l">
              <a:spcBef>
                <a:spcPts val="402"/>
              </a:spcBef>
              <a:spcAft>
                <a:spcPts val="0"/>
              </a:spcAft>
              <a:buSzPts val="1284"/>
              <a:buFont typeface="Twentieth Century"/>
              <a:buAutoNum type="arabicPeriod"/>
            </a:pPr>
            <a:r>
              <a:rPr lang="es" sz="1284">
                <a:solidFill>
                  <a:srgbClr val="000000"/>
                </a:solidFill>
              </a:rPr>
              <a:t>Reglas del juego</a:t>
            </a:r>
            <a:endParaRPr sz="1284">
              <a:solidFill>
                <a:srgbClr val="000000"/>
              </a:solidFill>
            </a:endParaRPr>
          </a:p>
          <a:p>
            <a:pPr indent="-437789" lvl="1" marL="631079" rtl="0" algn="l">
              <a:spcBef>
                <a:spcPts val="601"/>
              </a:spcBef>
              <a:spcAft>
                <a:spcPts val="0"/>
              </a:spcAft>
              <a:buSzPts val="1284"/>
              <a:buFont typeface="Twentieth Century"/>
              <a:buAutoNum type="arabicPeriod"/>
            </a:pPr>
            <a:r>
              <a:rPr lang="es" sz="1284">
                <a:solidFill>
                  <a:srgbClr val="000000"/>
                </a:solidFill>
              </a:rPr>
              <a:t>Explicación en un Toro</a:t>
            </a:r>
            <a:endParaRPr sz="1284">
              <a:solidFill>
                <a:srgbClr val="000000"/>
              </a:solidFill>
            </a:endParaRPr>
          </a:p>
          <a:p>
            <a:pPr indent="-437789" lvl="1" marL="631079" rtl="0" algn="l">
              <a:spcBef>
                <a:spcPts val="601"/>
              </a:spcBef>
              <a:spcAft>
                <a:spcPts val="0"/>
              </a:spcAft>
              <a:buSzPts val="1284"/>
              <a:buFont typeface="Twentieth Century"/>
              <a:buAutoNum type="arabicPeriod"/>
            </a:pPr>
            <a:r>
              <a:rPr lang="es" sz="1284">
                <a:solidFill>
                  <a:srgbClr val="000000"/>
                </a:solidFill>
              </a:rPr>
              <a:t>Juego en el 2-Toro</a:t>
            </a:r>
            <a:endParaRPr sz="1284">
              <a:solidFill>
                <a:srgbClr val="000000"/>
              </a:solidFill>
            </a:endParaRPr>
          </a:p>
          <a:p>
            <a:pPr indent="-437790" lvl="0" marL="457200" rtl="0" algn="l">
              <a:lnSpc>
                <a:spcPct val="70000"/>
              </a:lnSpc>
              <a:spcBef>
                <a:spcPts val="1599"/>
              </a:spcBef>
              <a:spcAft>
                <a:spcPts val="0"/>
              </a:spcAft>
              <a:buClr>
                <a:srgbClr val="1CADE4"/>
              </a:buClr>
              <a:buSzPts val="1636"/>
              <a:buFont typeface="Twentieth Century"/>
              <a:buChar char="5"/>
            </a:pPr>
            <a:r>
              <a:rPr lang="es" sz="1636">
                <a:solidFill>
                  <a:srgbClr val="000000"/>
                </a:solidFill>
              </a:rPr>
              <a:t>Juego de la Vida </a:t>
            </a:r>
            <a:endParaRPr sz="1636">
              <a:solidFill>
                <a:srgbClr val="000000"/>
              </a:solidFill>
            </a:endParaRPr>
          </a:p>
          <a:p>
            <a:pPr indent="-437789" lvl="1" marL="631079" rtl="0" algn="l">
              <a:spcBef>
                <a:spcPts val="402"/>
              </a:spcBef>
              <a:spcAft>
                <a:spcPts val="0"/>
              </a:spcAft>
              <a:buSzPts val="1284"/>
              <a:buFont typeface="Twentieth Century"/>
              <a:buAutoNum type="arabicPeriod"/>
            </a:pPr>
            <a:r>
              <a:rPr lang="es" sz="1284">
                <a:solidFill>
                  <a:srgbClr val="000000"/>
                </a:solidFill>
              </a:rPr>
              <a:t>Reglas del juego</a:t>
            </a:r>
            <a:endParaRPr sz="1284">
              <a:solidFill>
                <a:srgbClr val="000000"/>
              </a:solidFill>
            </a:endParaRPr>
          </a:p>
          <a:p>
            <a:pPr indent="-437789" lvl="1" marL="631079" rtl="0" algn="l">
              <a:spcBef>
                <a:spcPts val="601"/>
              </a:spcBef>
              <a:spcAft>
                <a:spcPts val="0"/>
              </a:spcAft>
              <a:buSzPts val="1284"/>
              <a:buFont typeface="Twentieth Century"/>
              <a:buAutoNum type="arabicPeriod"/>
            </a:pPr>
            <a:r>
              <a:rPr lang="es" sz="1284">
                <a:solidFill>
                  <a:srgbClr val="000000"/>
                </a:solidFill>
              </a:rPr>
              <a:t>Explicación en un Plano</a:t>
            </a:r>
            <a:endParaRPr sz="1284">
              <a:solidFill>
                <a:srgbClr val="000000"/>
              </a:solidFill>
            </a:endParaRPr>
          </a:p>
          <a:p>
            <a:pPr indent="-437789" lvl="1" marL="631079" rtl="0" algn="l">
              <a:spcBef>
                <a:spcPts val="601"/>
              </a:spcBef>
              <a:spcAft>
                <a:spcPts val="0"/>
              </a:spcAft>
              <a:buSzPts val="1284"/>
              <a:buFont typeface="Twentieth Century"/>
              <a:buAutoNum type="arabicPeriod"/>
            </a:pPr>
            <a:r>
              <a:rPr lang="es" sz="1284">
                <a:solidFill>
                  <a:srgbClr val="000000"/>
                </a:solidFill>
              </a:rPr>
              <a:t>Juego en el Toro</a:t>
            </a:r>
            <a:endParaRPr sz="1284">
              <a:solidFill>
                <a:srgbClr val="000000"/>
              </a:solidFill>
            </a:endParaRPr>
          </a:p>
          <a:p>
            <a:pPr indent="0" lvl="0" marL="0" rtl="0" algn="l">
              <a:spcBef>
                <a:spcPts val="0"/>
              </a:spcBef>
              <a:spcAft>
                <a:spcPts val="1600"/>
              </a:spcAft>
              <a:buNone/>
            </a:pPr>
            <a:r>
              <a:t/>
            </a:r>
            <a:endParaRPr sz="1636"/>
          </a:p>
        </p:txBody>
      </p:sp>
      <p:cxnSp>
        <p:nvCxnSpPr>
          <p:cNvPr id="138" name="Google Shape;138;p14"/>
          <p:cNvCxnSpPr/>
          <p:nvPr/>
        </p:nvCxnSpPr>
        <p:spPr>
          <a:xfrm>
            <a:off x="4468975" y="1391850"/>
            <a:ext cx="300" cy="2880300"/>
          </a:xfrm>
          <a:prstGeom prst="straightConnector1">
            <a:avLst/>
          </a:prstGeom>
          <a:noFill/>
          <a:ln cap="flat" cmpd="sng" w="38100">
            <a:solidFill>
              <a:srgbClr val="4A86E8"/>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5.1. </a:t>
            </a:r>
            <a:r>
              <a:rPr lang="es" sz="1600" u="sng"/>
              <a:t>Reglas del juego</a:t>
            </a:r>
            <a:endParaRPr sz="1600" u="sng"/>
          </a:p>
          <a:p>
            <a:pPr indent="0" lvl="0" marL="0" rtl="0" algn="l">
              <a:spcBef>
                <a:spcPts val="0"/>
              </a:spcBef>
              <a:spcAft>
                <a:spcPts val="0"/>
              </a:spcAft>
              <a:buNone/>
            </a:pPr>
            <a:r>
              <a:t/>
            </a:r>
            <a:endParaRPr/>
          </a:p>
        </p:txBody>
      </p:sp>
      <p:sp>
        <p:nvSpPr>
          <p:cNvPr id="281" name="Google Shape;281;p32"/>
          <p:cNvSpPr txBox="1"/>
          <p:nvPr>
            <p:ph idx="2" type="body"/>
          </p:nvPr>
        </p:nvSpPr>
        <p:spPr>
          <a:xfrm>
            <a:off x="819150" y="1243475"/>
            <a:ext cx="4457100" cy="33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Nunito"/>
                <a:ea typeface="Nunito"/>
                <a:cs typeface="Nunito"/>
                <a:sym typeface="Nunito"/>
              </a:rPr>
              <a:t>Las células tienen dos estados: están "vivas" o "muertas". El estado de las células evoluciona por turnos. El estado de todas las células se tiene en cuenta para calcular el estado de las mismas al turno siguiente. </a:t>
            </a:r>
            <a:endParaRPr sz="1400">
              <a:latin typeface="Nunito"/>
              <a:ea typeface="Nunito"/>
              <a:cs typeface="Nunito"/>
              <a:sym typeface="Nunito"/>
            </a:endParaRPr>
          </a:p>
          <a:p>
            <a:pPr indent="-317500" lvl="0" marL="457200" rtl="0" algn="l">
              <a:spcBef>
                <a:spcPts val="1600"/>
              </a:spcBef>
              <a:spcAft>
                <a:spcPts val="0"/>
              </a:spcAft>
              <a:buSzPts val="1400"/>
              <a:buFont typeface="Nunito"/>
              <a:buAutoNum type="arabicPeriod"/>
            </a:pPr>
            <a:r>
              <a:rPr lang="es" sz="1400">
                <a:latin typeface="Nunito"/>
                <a:ea typeface="Nunito"/>
                <a:cs typeface="Nunito"/>
                <a:sym typeface="Nunito"/>
              </a:rPr>
              <a:t>Una célula muerta con exactamente 3 células vecinas vivas "nace" (es decir, al turno siguiente estará viva).</a:t>
            </a:r>
            <a:endParaRPr sz="1400">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s" sz="1400">
                <a:latin typeface="Nunito"/>
                <a:ea typeface="Nunito"/>
                <a:cs typeface="Nunito"/>
                <a:sym typeface="Nunito"/>
              </a:rPr>
              <a:t>Una célula viva con 2 o 3 células vecinas vivas sigue viva, en otro caso muere (por "soledad" o "superpoblación").</a:t>
            </a:r>
            <a:endParaRPr sz="1400">
              <a:latin typeface="Nunito"/>
              <a:ea typeface="Nunito"/>
              <a:cs typeface="Nunito"/>
              <a:sym typeface="Nunito"/>
            </a:endParaRPr>
          </a:p>
        </p:txBody>
      </p:sp>
      <p:pic>
        <p:nvPicPr>
          <p:cNvPr id="282" name="Google Shape;282;p32"/>
          <p:cNvPicPr preferRelativeResize="0"/>
          <p:nvPr/>
        </p:nvPicPr>
        <p:blipFill>
          <a:blip r:embed="rId3">
            <a:alphaModFix/>
          </a:blip>
          <a:stretch>
            <a:fillRect/>
          </a:stretch>
        </p:blipFill>
        <p:spPr>
          <a:xfrm>
            <a:off x="5387725" y="1284475"/>
            <a:ext cx="3237200" cy="323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819150" y="845600"/>
            <a:ext cx="7505700" cy="4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5.2. </a:t>
            </a:r>
            <a:r>
              <a:rPr lang="es" sz="1600" u="sng"/>
              <a:t>Explicación en un plano</a:t>
            </a:r>
            <a:endParaRPr sz="1600" u="sng"/>
          </a:p>
        </p:txBody>
      </p:sp>
      <p:sp>
        <p:nvSpPr>
          <p:cNvPr id="288" name="Google Shape;288;p33"/>
          <p:cNvSpPr txBox="1"/>
          <p:nvPr>
            <p:ph idx="1" type="body"/>
          </p:nvPr>
        </p:nvSpPr>
        <p:spPr>
          <a:xfrm>
            <a:off x="819150" y="1321700"/>
            <a:ext cx="3686100" cy="669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PLANO</a:t>
            </a:r>
            <a:endParaRPr/>
          </a:p>
        </p:txBody>
      </p:sp>
      <p:sp>
        <p:nvSpPr>
          <p:cNvPr id="289" name="Google Shape;289;p33"/>
          <p:cNvSpPr txBox="1"/>
          <p:nvPr>
            <p:ph idx="2" type="body"/>
          </p:nvPr>
        </p:nvSpPr>
        <p:spPr>
          <a:xfrm>
            <a:off x="4638675" y="1321700"/>
            <a:ext cx="3686100" cy="669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JUEGO EN EL PLANO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sp>
        <p:nvSpPr>
          <p:cNvPr id="290" name="Google Shape;290;p33"/>
          <p:cNvSpPr/>
          <p:nvPr/>
        </p:nvSpPr>
        <p:spPr>
          <a:xfrm>
            <a:off x="1327651" y="1990697"/>
            <a:ext cx="2669100" cy="2568000"/>
          </a:xfrm>
          <a:prstGeom prst="rect">
            <a:avLst/>
          </a:prstGeom>
          <a:solidFill>
            <a:srgbClr val="FFFFFF"/>
          </a:solidFill>
          <a:ln cap="flat" cmpd="sng" w="25400">
            <a:solidFill>
              <a:srgbClr val="147EA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291" name="Google Shape;291;p33"/>
          <p:cNvPicPr preferRelativeResize="0"/>
          <p:nvPr/>
        </p:nvPicPr>
        <p:blipFill>
          <a:blip r:embed="rId3">
            <a:alphaModFix/>
          </a:blip>
          <a:stretch>
            <a:fillRect/>
          </a:stretch>
        </p:blipFill>
        <p:spPr>
          <a:xfrm>
            <a:off x="5147175" y="1990700"/>
            <a:ext cx="2669100" cy="2568000"/>
          </a:xfrm>
          <a:prstGeom prst="rect">
            <a:avLst/>
          </a:prstGeom>
          <a:noFill/>
          <a:ln cap="flat" cmpd="sng" w="25400">
            <a:solidFill>
              <a:srgbClr val="147EA6"/>
            </a:solidFill>
            <a:prstDash val="solid"/>
            <a:miter lim="8000"/>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819150" y="845600"/>
            <a:ext cx="7505700" cy="4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5.3. </a:t>
            </a:r>
            <a:r>
              <a:rPr lang="es" sz="1600" u="sng"/>
              <a:t>Juego en el toro</a:t>
            </a:r>
            <a:endParaRPr sz="1600" u="sng"/>
          </a:p>
        </p:txBody>
      </p:sp>
      <p:sp>
        <p:nvSpPr>
          <p:cNvPr id="297" name="Google Shape;297;p34"/>
          <p:cNvSpPr txBox="1"/>
          <p:nvPr>
            <p:ph idx="1" type="body"/>
          </p:nvPr>
        </p:nvSpPr>
        <p:spPr>
          <a:xfrm>
            <a:off x="819150" y="1329800"/>
            <a:ext cx="3686100" cy="6609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TORO LLANO</a:t>
            </a:r>
            <a:endParaRPr/>
          </a:p>
        </p:txBody>
      </p:sp>
      <p:sp>
        <p:nvSpPr>
          <p:cNvPr id="298" name="Google Shape;298;p34"/>
          <p:cNvSpPr txBox="1"/>
          <p:nvPr>
            <p:ph idx="2" type="body"/>
          </p:nvPr>
        </p:nvSpPr>
        <p:spPr>
          <a:xfrm>
            <a:off x="4638675" y="1329800"/>
            <a:ext cx="3686100" cy="6609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Font typeface="Arial"/>
              <a:buNone/>
            </a:pPr>
            <a:r>
              <a:rPr lang="es" sz="2300">
                <a:solidFill>
                  <a:srgbClr val="1CADE4"/>
                </a:solidFill>
                <a:latin typeface="Twentieth Century"/>
                <a:ea typeface="Twentieth Century"/>
                <a:cs typeface="Twentieth Century"/>
                <a:sym typeface="Twentieth Century"/>
              </a:rPr>
              <a:t>JUEGO EN EL TORO LLANO</a:t>
            </a:r>
            <a:endParaRPr sz="2300">
              <a:solidFill>
                <a:srgbClr val="000000"/>
              </a:solidFill>
              <a:latin typeface="Twentieth Century"/>
              <a:ea typeface="Twentieth Century"/>
              <a:cs typeface="Twentieth Century"/>
              <a:sym typeface="Twentieth Century"/>
            </a:endParaRPr>
          </a:p>
          <a:p>
            <a:pPr indent="0" lvl="0" marL="0" rtl="0" algn="l">
              <a:spcBef>
                <a:spcPts val="0"/>
              </a:spcBef>
              <a:spcAft>
                <a:spcPts val="1600"/>
              </a:spcAft>
              <a:buNone/>
            </a:pPr>
            <a:r>
              <a:t/>
            </a:r>
            <a:endParaRPr/>
          </a:p>
        </p:txBody>
      </p:sp>
      <p:sp>
        <p:nvSpPr>
          <p:cNvPr id="299" name="Google Shape;299;p34"/>
          <p:cNvSpPr/>
          <p:nvPr/>
        </p:nvSpPr>
        <p:spPr>
          <a:xfrm>
            <a:off x="1228350" y="1990700"/>
            <a:ext cx="2867700" cy="2587500"/>
          </a:xfrm>
          <a:prstGeom prst="rect">
            <a:avLst/>
          </a:prstGeom>
          <a:blipFill rotWithShape="1">
            <a:blip r:embed="rId3">
              <a:alphaModFix/>
            </a:blip>
            <a:stretch>
              <a:fillRect b="0" l="0" r="0" t="0"/>
            </a:stretch>
          </a:blipFill>
          <a:ln cap="flat" cmpd="sng" w="25400">
            <a:solidFill>
              <a:srgbClr val="147E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2194191" y="1875283"/>
            <a:ext cx="936000" cy="216000"/>
          </a:xfrm>
          <a:prstGeom prst="rightArrow">
            <a:avLst>
              <a:gd fmla="val 50000" name="adj1"/>
              <a:gd fmla="val 50000" name="adj2"/>
            </a:avLst>
          </a:prstGeom>
          <a:solidFill>
            <a:srgbClr val="F10D0C"/>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2194191" y="4464083"/>
            <a:ext cx="936000" cy="216000"/>
          </a:xfrm>
          <a:prstGeom prst="rightArrow">
            <a:avLst>
              <a:gd fmla="val 50000" name="adj1"/>
              <a:gd fmla="val 50000" name="adj2"/>
            </a:avLst>
          </a:prstGeom>
          <a:solidFill>
            <a:srgbClr val="F10D0C"/>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3920221" y="2727641"/>
            <a:ext cx="344100" cy="1113600"/>
          </a:xfrm>
          <a:prstGeom prst="upArrow">
            <a:avLst>
              <a:gd fmla="val 50000" name="adj1"/>
              <a:gd fmla="val 50000" name="adj2"/>
            </a:avLst>
          </a:prstGeom>
          <a:solidFill>
            <a:srgbClr val="FFDE59"/>
          </a:solidFill>
          <a:ln cap="flat" cmpd="sng" w="25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1054996" y="2727641"/>
            <a:ext cx="344100" cy="1113600"/>
          </a:xfrm>
          <a:prstGeom prst="upArrow">
            <a:avLst>
              <a:gd fmla="val 50000" name="adj1"/>
              <a:gd fmla="val 50000" name="adj2"/>
            </a:avLst>
          </a:prstGeom>
          <a:solidFill>
            <a:srgbClr val="FFDE59"/>
          </a:solidFill>
          <a:ln cap="flat" cmpd="sng" w="25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4"/>
          <p:cNvPicPr preferRelativeResize="0"/>
          <p:nvPr/>
        </p:nvPicPr>
        <p:blipFill>
          <a:blip r:embed="rId4">
            <a:alphaModFix/>
          </a:blip>
          <a:stretch>
            <a:fillRect/>
          </a:stretch>
        </p:blipFill>
        <p:spPr>
          <a:xfrm>
            <a:off x="4527699" y="2041375"/>
            <a:ext cx="3908050" cy="24861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John Conway </a:t>
            </a:r>
            <a:endParaRPr/>
          </a:p>
        </p:txBody>
      </p:sp>
      <p:sp>
        <p:nvSpPr>
          <p:cNvPr id="310" name="Google Shape;310;p35"/>
          <p:cNvSpPr txBox="1"/>
          <p:nvPr>
            <p:ph idx="1" type="body"/>
          </p:nvPr>
        </p:nvSpPr>
        <p:spPr>
          <a:xfrm>
            <a:off x="790200" y="1440725"/>
            <a:ext cx="7563600" cy="45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700">
                <a:solidFill>
                  <a:schemeClr val="lt1"/>
                </a:solidFill>
                <a:latin typeface="Nunito"/>
                <a:ea typeface="Nunito"/>
                <a:cs typeface="Nunito"/>
                <a:sym typeface="Nunito"/>
              </a:rPr>
              <a:t>26 de diciembre de 1937 - 11 de abril de 2020</a:t>
            </a:r>
            <a:endParaRPr sz="100"/>
          </a:p>
        </p:txBody>
      </p:sp>
      <p:pic>
        <p:nvPicPr>
          <p:cNvPr id="311" name="Google Shape;311;p35"/>
          <p:cNvPicPr preferRelativeResize="0"/>
          <p:nvPr/>
        </p:nvPicPr>
        <p:blipFill>
          <a:blip r:embed="rId3">
            <a:alphaModFix/>
          </a:blip>
          <a:stretch>
            <a:fillRect/>
          </a:stretch>
        </p:blipFill>
        <p:spPr>
          <a:xfrm>
            <a:off x="2279538" y="1895213"/>
            <a:ext cx="4890426" cy="2567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Gracias por su atención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INTRODUCCIÓN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99450"/>
            <a:ext cx="7505700" cy="546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000000"/>
              </a:buClr>
              <a:buFont typeface="Arial"/>
              <a:buNone/>
            </a:pPr>
            <a:r>
              <a:rPr lang="es"/>
              <a:t>1. Introducción</a:t>
            </a:r>
            <a:endParaRPr sz="2000"/>
          </a:p>
        </p:txBody>
      </p:sp>
      <p:sp>
        <p:nvSpPr>
          <p:cNvPr id="149" name="Google Shape;149;p16"/>
          <p:cNvSpPr txBox="1"/>
          <p:nvPr>
            <p:ph idx="1" type="body"/>
          </p:nvPr>
        </p:nvSpPr>
        <p:spPr>
          <a:xfrm>
            <a:off x="819150" y="2049450"/>
            <a:ext cx="3918900" cy="223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500"/>
              <a:t>Vamos a explicar unos juegos básicos pero vistos en distintas superficies orientables, las cuales hemos estudiado a lo largo de este curso. </a:t>
            </a:r>
            <a:endParaRPr sz="1500"/>
          </a:p>
          <a:p>
            <a:pPr indent="0" lvl="0" marL="0" rtl="0" algn="l">
              <a:spcBef>
                <a:spcPts val="1600"/>
              </a:spcBef>
              <a:spcAft>
                <a:spcPts val="0"/>
              </a:spcAft>
              <a:buNone/>
            </a:pPr>
            <a:r>
              <a:rPr lang="es" sz="1500"/>
              <a:t>Antes de comenzar, introducimos el concepto de “Superficie Orientable”.</a:t>
            </a:r>
            <a:endParaRPr sz="1500"/>
          </a:p>
          <a:p>
            <a:pPr indent="0" lvl="0" marL="0" rtl="0" algn="l">
              <a:spcBef>
                <a:spcPts val="1600"/>
              </a:spcBef>
              <a:spcAft>
                <a:spcPts val="1600"/>
              </a:spcAft>
              <a:buNone/>
            </a:pPr>
            <a:r>
              <a:t/>
            </a:r>
            <a:endParaRPr sz="1500"/>
          </a:p>
        </p:txBody>
      </p:sp>
      <p:pic>
        <p:nvPicPr>
          <p:cNvPr id="150" name="Google Shape;150;p16"/>
          <p:cNvPicPr preferRelativeResize="0"/>
          <p:nvPr/>
        </p:nvPicPr>
        <p:blipFill>
          <a:blip r:embed="rId3">
            <a:alphaModFix/>
          </a:blip>
          <a:stretch>
            <a:fillRect/>
          </a:stretch>
        </p:blipFill>
        <p:spPr>
          <a:xfrm>
            <a:off x="4880750" y="2085375"/>
            <a:ext cx="3572477" cy="2009526"/>
          </a:xfrm>
          <a:prstGeom prst="rect">
            <a:avLst/>
          </a:prstGeom>
          <a:noFill/>
          <a:ln cap="flat" cmpd="sng" w="28575">
            <a:solidFill>
              <a:schemeClr val="dk2"/>
            </a:solidFill>
            <a:prstDash val="solid"/>
            <a:round/>
            <a:headEnd len="sm" w="sm" type="none"/>
            <a:tailEnd len="sm" w="sm" type="none"/>
          </a:ln>
        </p:spPr>
      </p:pic>
      <p:sp>
        <p:nvSpPr>
          <p:cNvPr id="151" name="Google Shape;151;p16"/>
          <p:cNvSpPr txBox="1"/>
          <p:nvPr/>
        </p:nvSpPr>
        <p:spPr>
          <a:xfrm>
            <a:off x="5615925" y="4209475"/>
            <a:ext cx="2102100" cy="40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Calibri"/>
                <a:ea typeface="Calibri"/>
                <a:cs typeface="Calibri"/>
                <a:sym typeface="Calibri"/>
              </a:rPr>
              <a:t>toroide plano en 3D</a:t>
            </a:r>
            <a:endParaRPr sz="1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1.1. Orientabilidad</a:t>
            </a:r>
            <a:endParaRPr/>
          </a:p>
        </p:txBody>
      </p:sp>
      <p:sp>
        <p:nvSpPr>
          <p:cNvPr id="157" name="Google Shape;157;p17"/>
          <p:cNvSpPr txBox="1"/>
          <p:nvPr>
            <p:ph idx="2" type="body"/>
          </p:nvPr>
        </p:nvSpPr>
        <p:spPr>
          <a:xfrm>
            <a:off x="819150" y="1909550"/>
            <a:ext cx="4439400" cy="23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latin typeface="Twentieth Century"/>
                <a:ea typeface="Twentieth Century"/>
                <a:cs typeface="Twentieth Century"/>
                <a:sym typeface="Twentieth Century"/>
              </a:rPr>
              <a:t>Primero definimos “superficie no-orientable”: diremos que una superficie es no-orientable cuando exista al menos una curva cerrada simple contenida homeomorfa a una banda de Möbius. </a:t>
            </a:r>
            <a:endParaRPr sz="1500">
              <a:latin typeface="Twentieth Century"/>
              <a:ea typeface="Twentieth Century"/>
              <a:cs typeface="Twentieth Century"/>
              <a:sym typeface="Twentieth Century"/>
            </a:endParaRPr>
          </a:p>
          <a:p>
            <a:pPr indent="0" lvl="0" marL="0" rtl="0" algn="l">
              <a:spcBef>
                <a:spcPts val="1600"/>
              </a:spcBef>
              <a:spcAft>
                <a:spcPts val="1600"/>
              </a:spcAft>
              <a:buNone/>
            </a:pPr>
            <a:r>
              <a:rPr lang="es" sz="1500">
                <a:latin typeface="Twentieth Century"/>
                <a:ea typeface="Twentieth Century"/>
                <a:cs typeface="Twentieth Century"/>
                <a:sym typeface="Twentieth Century"/>
              </a:rPr>
              <a:t>En otro caso diremos que la superficie es orientable.</a:t>
            </a:r>
            <a:endParaRPr sz="1500">
              <a:latin typeface="Twentieth Century"/>
              <a:ea typeface="Twentieth Century"/>
              <a:cs typeface="Twentieth Century"/>
              <a:sym typeface="Twentieth Century"/>
            </a:endParaRPr>
          </a:p>
        </p:txBody>
      </p:sp>
      <p:pic>
        <p:nvPicPr>
          <p:cNvPr id="158" name="Google Shape;158;p17"/>
          <p:cNvPicPr preferRelativeResize="0"/>
          <p:nvPr/>
        </p:nvPicPr>
        <p:blipFill>
          <a:blip r:embed="rId3">
            <a:alphaModFix/>
          </a:blip>
          <a:stretch>
            <a:fillRect/>
          </a:stretch>
        </p:blipFill>
        <p:spPr>
          <a:xfrm>
            <a:off x="5859874" y="1909550"/>
            <a:ext cx="2455425" cy="1942050"/>
          </a:xfrm>
          <a:prstGeom prst="rect">
            <a:avLst/>
          </a:prstGeom>
          <a:noFill/>
          <a:ln>
            <a:noFill/>
          </a:ln>
        </p:spPr>
      </p:pic>
      <p:sp>
        <p:nvSpPr>
          <p:cNvPr id="159" name="Google Shape;159;p17"/>
          <p:cNvSpPr txBox="1"/>
          <p:nvPr/>
        </p:nvSpPr>
        <p:spPr>
          <a:xfrm>
            <a:off x="6024675" y="3851600"/>
            <a:ext cx="2125800" cy="4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latin typeface="Calibri"/>
                <a:ea typeface="Calibri"/>
                <a:cs typeface="Calibri"/>
                <a:sym typeface="Calibri"/>
              </a:rPr>
              <a:t>Banda de Möebius</a:t>
            </a:r>
            <a:endParaRPr sz="1000">
              <a:latin typeface="Calibri"/>
              <a:ea typeface="Calibri"/>
              <a:cs typeface="Calibri"/>
              <a:sym typeface="Calibri"/>
            </a:endParaRPr>
          </a:p>
          <a:p>
            <a:pPr indent="0" lvl="0" marL="0" rtl="0" algn="ctr">
              <a:spcBef>
                <a:spcPts val="0"/>
              </a:spcBef>
              <a:spcAft>
                <a:spcPts val="0"/>
              </a:spcAft>
              <a:buNone/>
            </a:pPr>
            <a:r>
              <a:rPr lang="es" sz="1000">
                <a:latin typeface="Calibri"/>
                <a:ea typeface="Calibri"/>
                <a:cs typeface="Calibri"/>
                <a:sym typeface="Calibri"/>
              </a:rPr>
              <a:t>(no orientable)</a:t>
            </a:r>
            <a:endParaRPr sz="10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1.2. Compacidad</a:t>
            </a:r>
            <a:endParaRPr/>
          </a:p>
          <a:p>
            <a:pPr indent="0" lvl="0" marL="0" rtl="0" algn="l">
              <a:spcBef>
                <a:spcPts val="0"/>
              </a:spcBef>
              <a:spcAft>
                <a:spcPts val="0"/>
              </a:spcAft>
              <a:buNone/>
            </a:pPr>
            <a:r>
              <a:t/>
            </a:r>
            <a:endParaRPr/>
          </a:p>
        </p:txBody>
      </p:sp>
      <p:sp>
        <p:nvSpPr>
          <p:cNvPr id="165" name="Google Shape;165;p18"/>
          <p:cNvSpPr txBox="1"/>
          <p:nvPr>
            <p:ph idx="1" type="body"/>
          </p:nvPr>
        </p:nvSpPr>
        <p:spPr>
          <a:xfrm>
            <a:off x="819150" y="1445675"/>
            <a:ext cx="7692300" cy="2993100"/>
          </a:xfrm>
          <a:prstGeom prst="rect">
            <a:avLst/>
          </a:prstGeom>
        </p:spPr>
        <p:txBody>
          <a:bodyPr anchorCtr="0" anchor="t" bIns="91425" lIns="91425" spcFirstLastPara="1" rIns="91425" wrap="square" tIns="91425">
            <a:noAutofit/>
          </a:bodyPr>
          <a:lstStyle/>
          <a:p>
            <a:pPr indent="-139700" lvl="0" marL="91440" rtl="0" algn="l">
              <a:lnSpc>
                <a:spcPct val="90000"/>
              </a:lnSpc>
              <a:spcBef>
                <a:spcPts val="1400"/>
              </a:spcBef>
              <a:spcAft>
                <a:spcPts val="0"/>
              </a:spcAft>
              <a:buSzPts val="2200"/>
              <a:buFont typeface="Twentieth Century"/>
              <a:buChar char=" "/>
            </a:pPr>
            <a:r>
              <a:t/>
            </a:r>
            <a:endParaRPr sz="2200">
              <a:solidFill>
                <a:srgbClr val="000000"/>
              </a:solidFill>
            </a:endParaRPr>
          </a:p>
          <a:p>
            <a:pPr indent="0" lvl="0" marL="0" rtl="0" algn="l">
              <a:spcBef>
                <a:spcPts val="0"/>
              </a:spcBef>
              <a:spcAft>
                <a:spcPts val="0"/>
              </a:spcAft>
              <a:buNone/>
            </a:pPr>
            <a:r>
              <a:rPr lang="es" sz="1536"/>
              <a:t>Una superficie orientable se dice compacta si es homeomorfa a algún miembro de las siguientes familias:</a:t>
            </a:r>
            <a:endParaRPr sz="1536"/>
          </a:p>
          <a:p>
            <a:pPr indent="-323850" lvl="0" marL="914400" rtl="0" algn="l">
              <a:spcBef>
                <a:spcPts val="1600"/>
              </a:spcBef>
              <a:spcAft>
                <a:spcPts val="0"/>
              </a:spcAft>
              <a:buSzPts val="1500"/>
              <a:buChar char="●"/>
            </a:pPr>
            <a:r>
              <a:rPr lang="es" sz="1536"/>
              <a:t>La esfera</a:t>
            </a:r>
            <a:endParaRPr sz="1536"/>
          </a:p>
          <a:p>
            <a:pPr indent="-323850" lvl="0" marL="914400" rtl="0" algn="l">
              <a:spcBef>
                <a:spcPts val="0"/>
              </a:spcBef>
              <a:spcAft>
                <a:spcPts val="0"/>
              </a:spcAft>
              <a:buSzPts val="1500"/>
              <a:buChar char="●"/>
            </a:pPr>
            <a:r>
              <a:rPr lang="es" sz="1536"/>
              <a:t>La suma conexa de k toros siendo k≥1</a:t>
            </a:r>
            <a:endParaRPr sz="1536"/>
          </a:p>
          <a:p>
            <a:pPr indent="0" lvl="0" marL="0" rtl="0" algn="l">
              <a:spcBef>
                <a:spcPts val="1600"/>
              </a:spcBef>
              <a:spcAft>
                <a:spcPts val="0"/>
              </a:spcAft>
              <a:buNone/>
            </a:pPr>
            <a:r>
              <a:rPr lang="es" sz="1536"/>
              <a:t>En caso contrario se dice que la superficie orientable no es compacta, por ejemplo, un cilindro.</a:t>
            </a:r>
            <a:endParaRPr sz="1536"/>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1.3. Propiedades intrínsecas y extrínsecas</a:t>
            </a:r>
            <a:endParaRPr/>
          </a:p>
        </p:txBody>
      </p:sp>
      <p:sp>
        <p:nvSpPr>
          <p:cNvPr id="171" name="Google Shape;171;p19"/>
          <p:cNvSpPr txBox="1"/>
          <p:nvPr>
            <p:ph idx="1" type="body"/>
          </p:nvPr>
        </p:nvSpPr>
        <p:spPr>
          <a:xfrm>
            <a:off x="819150" y="1800200"/>
            <a:ext cx="7692300" cy="2638500"/>
          </a:xfrm>
          <a:prstGeom prst="rect">
            <a:avLst/>
          </a:prstGeom>
        </p:spPr>
        <p:txBody>
          <a:bodyPr anchorCtr="0" anchor="t" bIns="91425" lIns="91425" spcFirstLastPara="1" rIns="91425" wrap="square" tIns="91425">
            <a:noAutofit/>
          </a:bodyPr>
          <a:lstStyle/>
          <a:p>
            <a:pPr indent="-317500" lvl="0" marL="457200" marR="3286639" rtl="0" algn="l">
              <a:spcBef>
                <a:spcPts val="0"/>
              </a:spcBef>
              <a:spcAft>
                <a:spcPts val="0"/>
              </a:spcAft>
              <a:buSzPts val="1400"/>
              <a:buChar char="●"/>
            </a:pPr>
            <a:r>
              <a:rPr lang="es"/>
              <a:t>Misma topología</a:t>
            </a:r>
            <a:r>
              <a:rPr lang="es"/>
              <a:t> intrínseca: los habitantes de</a:t>
            </a:r>
            <a:r>
              <a:rPr lang="es"/>
              <a:t>l Universo</a:t>
            </a:r>
            <a:r>
              <a:rPr lang="es"/>
              <a:t> que representan no las pueden distinguir. </a:t>
            </a:r>
            <a:endParaRPr/>
          </a:p>
          <a:p>
            <a:pPr indent="-317500" lvl="0" marL="457200" marR="3286639" rtl="0" algn="l">
              <a:spcBef>
                <a:spcPts val="0"/>
              </a:spcBef>
              <a:spcAft>
                <a:spcPts val="0"/>
              </a:spcAft>
              <a:buSzPts val="1400"/>
              <a:buChar char="●"/>
            </a:pPr>
            <a:r>
              <a:rPr lang="es"/>
              <a:t>Misma topología extrínseca: una se puede deformar en la otra dentro del espacio.</a:t>
            </a:r>
            <a:endParaRPr/>
          </a:p>
          <a:p>
            <a:pPr indent="0" lvl="0" marL="2430000" marR="0" rtl="0" algn="l">
              <a:spcBef>
                <a:spcPts val="1600"/>
              </a:spcBef>
              <a:spcAft>
                <a:spcPts val="0"/>
              </a:spcAft>
              <a:buNone/>
            </a:pPr>
            <a:r>
              <a:rPr lang="es"/>
              <a:t>Estas propiedades también se aplican a la geometría de la superficie.</a:t>
            </a:r>
            <a:endParaRPr/>
          </a:p>
          <a:p>
            <a:pPr indent="0" lvl="0" marL="2430000" marR="46639" rtl="0" algn="l">
              <a:spcBef>
                <a:spcPts val="1600"/>
              </a:spcBef>
              <a:spcAft>
                <a:spcPts val="1600"/>
              </a:spcAft>
              <a:buNone/>
            </a:pPr>
            <a:r>
              <a:rPr lang="es"/>
              <a:t>En la implementación de los juegos, no podremos diferenciar las propiedades extrínsecas.</a:t>
            </a:r>
            <a:endParaRPr/>
          </a:p>
        </p:txBody>
      </p:sp>
      <p:pic>
        <p:nvPicPr>
          <p:cNvPr id="172" name="Google Shape;172;p19"/>
          <p:cNvPicPr preferRelativeResize="0"/>
          <p:nvPr/>
        </p:nvPicPr>
        <p:blipFill>
          <a:blip r:embed="rId3">
            <a:alphaModFix/>
          </a:blip>
          <a:stretch>
            <a:fillRect/>
          </a:stretch>
        </p:blipFill>
        <p:spPr>
          <a:xfrm>
            <a:off x="5177700" y="1800200"/>
            <a:ext cx="3333750" cy="1085850"/>
          </a:xfrm>
          <a:prstGeom prst="rect">
            <a:avLst/>
          </a:prstGeom>
          <a:noFill/>
          <a:ln>
            <a:noFill/>
          </a:ln>
        </p:spPr>
      </p:pic>
      <p:pic>
        <p:nvPicPr>
          <p:cNvPr id="173" name="Google Shape;173;p19"/>
          <p:cNvPicPr preferRelativeResize="0"/>
          <p:nvPr/>
        </p:nvPicPr>
        <p:blipFill>
          <a:blip r:embed="rId4">
            <a:alphaModFix/>
          </a:blip>
          <a:stretch>
            <a:fillRect/>
          </a:stretch>
        </p:blipFill>
        <p:spPr>
          <a:xfrm>
            <a:off x="1314975" y="2935175"/>
            <a:ext cx="1859800" cy="139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JUEGOS IMPLEMENTADOS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819150" y="8457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 PONG</a:t>
            </a:r>
            <a:endParaRPr/>
          </a:p>
        </p:txBody>
      </p:sp>
      <p:sp>
        <p:nvSpPr>
          <p:cNvPr id="184" name="Google Shape;184;p21"/>
          <p:cNvSpPr txBox="1"/>
          <p:nvPr>
            <p:ph idx="2" type="body"/>
          </p:nvPr>
        </p:nvSpPr>
        <p:spPr>
          <a:xfrm>
            <a:off x="739550" y="1944400"/>
            <a:ext cx="4546800" cy="26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Twentieth Century"/>
                <a:ea typeface="Twentieth Century"/>
                <a:cs typeface="Twentieth Century"/>
                <a:sym typeface="Twentieth Century"/>
              </a:rPr>
              <a:t>Pong es un juego de deportes en dos dimensiones que simula un tenis de mesa. </a:t>
            </a:r>
            <a:endParaRPr sz="1200">
              <a:latin typeface="Twentieth Century"/>
              <a:ea typeface="Twentieth Century"/>
              <a:cs typeface="Twentieth Century"/>
              <a:sym typeface="Twentieth Century"/>
            </a:endParaRPr>
          </a:p>
          <a:p>
            <a:pPr indent="0" lvl="0" marL="0" rtl="0" algn="l">
              <a:spcBef>
                <a:spcPts val="1600"/>
              </a:spcBef>
              <a:spcAft>
                <a:spcPts val="0"/>
              </a:spcAft>
              <a:buNone/>
            </a:pPr>
            <a:r>
              <a:rPr lang="es" sz="1200">
                <a:latin typeface="Twentieth Century"/>
                <a:ea typeface="Twentieth Century"/>
                <a:cs typeface="Twentieth Century"/>
                <a:sym typeface="Twentieth Century"/>
              </a:rPr>
              <a:t>El jugador controla en el juego una paleta moviéndola verticalmente en la parte izquierda de la pantalla, y puede competir tanto contra un oponente controlado por computadora, como con otro jugador humano que controla una segunda paleta en la parte opuesta. Los jugadores pueden usar las paletas para pegarle a la pelota hacia un lado u otro.</a:t>
            </a:r>
            <a:endParaRPr sz="1200">
              <a:latin typeface="Twentieth Century"/>
              <a:ea typeface="Twentieth Century"/>
              <a:cs typeface="Twentieth Century"/>
              <a:sym typeface="Twentieth Century"/>
            </a:endParaRPr>
          </a:p>
          <a:p>
            <a:pPr indent="0" lvl="0" marL="0" rtl="0" algn="l">
              <a:spcBef>
                <a:spcPts val="1600"/>
              </a:spcBef>
              <a:spcAft>
                <a:spcPts val="0"/>
              </a:spcAft>
              <a:buNone/>
            </a:pPr>
            <a:r>
              <a:rPr lang="es" sz="1200">
                <a:latin typeface="Twentieth Century"/>
                <a:ea typeface="Twentieth Century"/>
                <a:cs typeface="Twentieth Century"/>
                <a:sym typeface="Twentieth Century"/>
              </a:rPr>
              <a:t>El objetivo consiste en que uno de los jugadores consiga más puntos que el oponente al finalizar el juego. Estos puntos se obtienen cuando el jugador adversario falla al devolver la pelota.</a:t>
            </a:r>
            <a:endParaRPr sz="1200">
              <a:latin typeface="Twentieth Century"/>
              <a:ea typeface="Twentieth Century"/>
              <a:cs typeface="Twentieth Century"/>
              <a:sym typeface="Twentieth Century"/>
            </a:endParaRPr>
          </a:p>
          <a:p>
            <a:pPr indent="0" lvl="0" marL="0" rtl="0" algn="l">
              <a:spcBef>
                <a:spcPts val="1600"/>
              </a:spcBef>
              <a:spcAft>
                <a:spcPts val="1600"/>
              </a:spcAft>
              <a:buNone/>
            </a:pPr>
            <a:r>
              <a:t/>
            </a:r>
            <a:endParaRPr sz="1800">
              <a:solidFill>
                <a:srgbClr val="000000"/>
              </a:solidFill>
              <a:latin typeface="Twentieth Century"/>
              <a:ea typeface="Twentieth Century"/>
              <a:cs typeface="Twentieth Century"/>
              <a:sym typeface="Twentieth Century"/>
            </a:endParaRPr>
          </a:p>
        </p:txBody>
      </p:sp>
      <p:sp>
        <p:nvSpPr>
          <p:cNvPr id="185" name="Google Shape;185;p21"/>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2.1. </a:t>
            </a:r>
            <a:r>
              <a:rPr lang="es" u="sng">
                <a:latin typeface="Nunito"/>
                <a:ea typeface="Nunito"/>
                <a:cs typeface="Nunito"/>
                <a:sym typeface="Nunito"/>
              </a:rPr>
              <a:t>Reglas del Pong</a:t>
            </a:r>
            <a:endParaRPr u="sng">
              <a:latin typeface="Nunito"/>
              <a:ea typeface="Nunito"/>
              <a:cs typeface="Nunito"/>
              <a:sym typeface="Nunito"/>
            </a:endParaRPr>
          </a:p>
        </p:txBody>
      </p:sp>
      <p:pic>
        <p:nvPicPr>
          <p:cNvPr id="186" name="Google Shape;186;p21"/>
          <p:cNvPicPr preferRelativeResize="0"/>
          <p:nvPr/>
        </p:nvPicPr>
        <p:blipFill rotWithShape="1">
          <a:blip r:embed="rId3">
            <a:alphaModFix/>
          </a:blip>
          <a:srcRect b="0" l="0" r="0" t="0"/>
          <a:stretch/>
        </p:blipFill>
        <p:spPr>
          <a:xfrm>
            <a:off x="5422250" y="2116538"/>
            <a:ext cx="3453725" cy="20527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